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33"/>
  </p:notesMasterIdLst>
  <p:sldIdLst>
    <p:sldId id="256" r:id="rId2"/>
    <p:sldId id="272" r:id="rId3"/>
    <p:sldId id="258" r:id="rId4"/>
    <p:sldId id="259" r:id="rId5"/>
    <p:sldId id="273" r:id="rId6"/>
    <p:sldId id="274" r:id="rId7"/>
    <p:sldId id="275" r:id="rId8"/>
    <p:sldId id="260" r:id="rId9"/>
    <p:sldId id="261" r:id="rId10"/>
    <p:sldId id="276" r:id="rId11"/>
    <p:sldId id="277" r:id="rId12"/>
    <p:sldId id="278" r:id="rId13"/>
    <p:sldId id="279" r:id="rId14"/>
    <p:sldId id="262" r:id="rId15"/>
    <p:sldId id="263" r:id="rId16"/>
    <p:sldId id="280" r:id="rId17"/>
    <p:sldId id="264" r:id="rId18"/>
    <p:sldId id="265" r:id="rId19"/>
    <p:sldId id="266" r:id="rId20"/>
    <p:sldId id="268" r:id="rId21"/>
    <p:sldId id="267" r:id="rId22"/>
    <p:sldId id="269" r:id="rId23"/>
    <p:sldId id="281" r:id="rId24"/>
    <p:sldId id="282" r:id="rId25"/>
    <p:sldId id="270" r:id="rId26"/>
    <p:sldId id="283" r:id="rId27"/>
    <p:sldId id="284" r:id="rId28"/>
    <p:sldId id="285" r:id="rId29"/>
    <p:sldId id="286" r:id="rId30"/>
    <p:sldId id="287" r:id="rId31"/>
    <p:sldId id="271" r:id="rId32"/>
  </p:sldIdLst>
  <p:sldSz cx="13176250" cy="8243888"/>
  <p:notesSz cx="6858000" cy="9144000"/>
  <p:defaultTextStyle>
    <a:defPPr>
      <a:defRPr lang="en-US"/>
    </a:defPPr>
    <a:lvl1pPr marL="0" algn="l" defTabSz="1028053" rtl="0" eaLnBrk="1" latinLnBrk="0" hangingPunct="1">
      <a:defRPr sz="2024" kern="1200">
        <a:solidFill>
          <a:schemeClr val="tx1"/>
        </a:solidFill>
        <a:latin typeface="+mn-lt"/>
        <a:ea typeface="+mn-ea"/>
        <a:cs typeface="+mn-cs"/>
      </a:defRPr>
    </a:lvl1pPr>
    <a:lvl2pPr marL="514026" algn="l" defTabSz="1028053" rtl="0" eaLnBrk="1" latinLnBrk="0" hangingPunct="1">
      <a:defRPr sz="2024" kern="1200">
        <a:solidFill>
          <a:schemeClr val="tx1"/>
        </a:solidFill>
        <a:latin typeface="+mn-lt"/>
        <a:ea typeface="+mn-ea"/>
        <a:cs typeface="+mn-cs"/>
      </a:defRPr>
    </a:lvl2pPr>
    <a:lvl3pPr marL="1028053" algn="l" defTabSz="1028053" rtl="0" eaLnBrk="1" latinLnBrk="0" hangingPunct="1">
      <a:defRPr sz="2024" kern="1200">
        <a:solidFill>
          <a:schemeClr val="tx1"/>
        </a:solidFill>
        <a:latin typeface="+mn-lt"/>
        <a:ea typeface="+mn-ea"/>
        <a:cs typeface="+mn-cs"/>
      </a:defRPr>
    </a:lvl3pPr>
    <a:lvl4pPr marL="1542079" algn="l" defTabSz="1028053" rtl="0" eaLnBrk="1" latinLnBrk="0" hangingPunct="1">
      <a:defRPr sz="2024" kern="1200">
        <a:solidFill>
          <a:schemeClr val="tx1"/>
        </a:solidFill>
        <a:latin typeface="+mn-lt"/>
        <a:ea typeface="+mn-ea"/>
        <a:cs typeface="+mn-cs"/>
      </a:defRPr>
    </a:lvl4pPr>
    <a:lvl5pPr marL="2056105" algn="l" defTabSz="1028053" rtl="0" eaLnBrk="1" latinLnBrk="0" hangingPunct="1">
      <a:defRPr sz="2024" kern="1200">
        <a:solidFill>
          <a:schemeClr val="tx1"/>
        </a:solidFill>
        <a:latin typeface="+mn-lt"/>
        <a:ea typeface="+mn-ea"/>
        <a:cs typeface="+mn-cs"/>
      </a:defRPr>
    </a:lvl5pPr>
    <a:lvl6pPr marL="2570132" algn="l" defTabSz="1028053" rtl="0" eaLnBrk="1" latinLnBrk="0" hangingPunct="1">
      <a:defRPr sz="2024" kern="1200">
        <a:solidFill>
          <a:schemeClr val="tx1"/>
        </a:solidFill>
        <a:latin typeface="+mn-lt"/>
        <a:ea typeface="+mn-ea"/>
        <a:cs typeface="+mn-cs"/>
      </a:defRPr>
    </a:lvl6pPr>
    <a:lvl7pPr marL="3084158" algn="l" defTabSz="1028053" rtl="0" eaLnBrk="1" latinLnBrk="0" hangingPunct="1">
      <a:defRPr sz="2024" kern="1200">
        <a:solidFill>
          <a:schemeClr val="tx1"/>
        </a:solidFill>
        <a:latin typeface="+mn-lt"/>
        <a:ea typeface="+mn-ea"/>
        <a:cs typeface="+mn-cs"/>
      </a:defRPr>
    </a:lvl7pPr>
    <a:lvl8pPr marL="3598184" algn="l" defTabSz="1028053" rtl="0" eaLnBrk="1" latinLnBrk="0" hangingPunct="1">
      <a:defRPr sz="2024" kern="1200">
        <a:solidFill>
          <a:schemeClr val="tx1"/>
        </a:solidFill>
        <a:latin typeface="+mn-lt"/>
        <a:ea typeface="+mn-ea"/>
        <a:cs typeface="+mn-cs"/>
      </a:defRPr>
    </a:lvl8pPr>
    <a:lvl9pPr marL="4112210" algn="l" defTabSz="1028053" rtl="0" eaLnBrk="1" latinLnBrk="0" hangingPunct="1">
      <a:defRPr sz="2024"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5"/>
    <p:restoredTop sz="94674"/>
  </p:normalViewPr>
  <p:slideViewPr>
    <p:cSldViewPr snapToGrid="0" snapToObjects="1">
      <p:cViewPr varScale="1">
        <p:scale>
          <a:sx n="57" d="100"/>
          <a:sy n="57" d="100"/>
        </p:scale>
        <p:origin x="330"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4D74DC-A944-1B41-A032-314478C82D6E}" type="datetimeFigureOut">
              <a:rPr lang="en-US" smtClean="0"/>
              <a:t>3/29/2021</a:t>
            </a:fld>
            <a:endParaRPr lang="en-US"/>
          </a:p>
        </p:txBody>
      </p:sp>
      <p:sp>
        <p:nvSpPr>
          <p:cNvPr id="4" name="Slide Image Placeholder 3"/>
          <p:cNvSpPr>
            <a:spLocks noGrp="1" noRot="1" noChangeAspect="1"/>
          </p:cNvSpPr>
          <p:nvPr>
            <p:ph type="sldImg" idx="2"/>
          </p:nvPr>
        </p:nvSpPr>
        <p:spPr>
          <a:xfrm>
            <a:off x="962025" y="1143000"/>
            <a:ext cx="493395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F9D154C-AD6B-8B41-AF94-6FF860619C2D}" type="slidenum">
              <a:rPr lang="en-US" smtClean="0"/>
              <a:t>‹#›</a:t>
            </a:fld>
            <a:endParaRPr lang="en-US"/>
          </a:p>
        </p:txBody>
      </p:sp>
    </p:spTree>
    <p:extLst>
      <p:ext uri="{BB962C8B-B14F-4D97-AF65-F5344CB8AC3E}">
        <p14:creationId xmlns:p14="http://schemas.microsoft.com/office/powerpoint/2010/main" val="34948380"/>
      </p:ext>
    </p:extLst>
  </p:cSld>
  <p:clrMap bg1="lt1" tx1="dk1" bg2="lt2" tx2="dk2" accent1="accent1" accent2="accent2" accent3="accent3" accent4="accent4" accent5="accent5" accent6="accent6" hlink="hlink" folHlink="folHlink"/>
  <p:notesStyle>
    <a:lvl1pPr marL="0" algn="l" defTabSz="1028053" rtl="0" eaLnBrk="1" latinLnBrk="0" hangingPunct="1">
      <a:defRPr sz="1349" kern="1200">
        <a:solidFill>
          <a:schemeClr val="tx1"/>
        </a:solidFill>
        <a:latin typeface="+mn-lt"/>
        <a:ea typeface="+mn-ea"/>
        <a:cs typeface="+mn-cs"/>
      </a:defRPr>
    </a:lvl1pPr>
    <a:lvl2pPr marL="514026" algn="l" defTabSz="1028053" rtl="0" eaLnBrk="1" latinLnBrk="0" hangingPunct="1">
      <a:defRPr sz="1349" kern="1200">
        <a:solidFill>
          <a:schemeClr val="tx1"/>
        </a:solidFill>
        <a:latin typeface="+mn-lt"/>
        <a:ea typeface="+mn-ea"/>
        <a:cs typeface="+mn-cs"/>
      </a:defRPr>
    </a:lvl2pPr>
    <a:lvl3pPr marL="1028053" algn="l" defTabSz="1028053" rtl="0" eaLnBrk="1" latinLnBrk="0" hangingPunct="1">
      <a:defRPr sz="1349" kern="1200">
        <a:solidFill>
          <a:schemeClr val="tx1"/>
        </a:solidFill>
        <a:latin typeface="+mn-lt"/>
        <a:ea typeface="+mn-ea"/>
        <a:cs typeface="+mn-cs"/>
      </a:defRPr>
    </a:lvl3pPr>
    <a:lvl4pPr marL="1542079" algn="l" defTabSz="1028053" rtl="0" eaLnBrk="1" latinLnBrk="0" hangingPunct="1">
      <a:defRPr sz="1349" kern="1200">
        <a:solidFill>
          <a:schemeClr val="tx1"/>
        </a:solidFill>
        <a:latin typeface="+mn-lt"/>
        <a:ea typeface="+mn-ea"/>
        <a:cs typeface="+mn-cs"/>
      </a:defRPr>
    </a:lvl4pPr>
    <a:lvl5pPr marL="2056105" algn="l" defTabSz="1028053" rtl="0" eaLnBrk="1" latinLnBrk="0" hangingPunct="1">
      <a:defRPr sz="1349" kern="1200">
        <a:solidFill>
          <a:schemeClr val="tx1"/>
        </a:solidFill>
        <a:latin typeface="+mn-lt"/>
        <a:ea typeface="+mn-ea"/>
        <a:cs typeface="+mn-cs"/>
      </a:defRPr>
    </a:lvl5pPr>
    <a:lvl6pPr marL="2570132" algn="l" defTabSz="1028053" rtl="0" eaLnBrk="1" latinLnBrk="0" hangingPunct="1">
      <a:defRPr sz="1349" kern="1200">
        <a:solidFill>
          <a:schemeClr val="tx1"/>
        </a:solidFill>
        <a:latin typeface="+mn-lt"/>
        <a:ea typeface="+mn-ea"/>
        <a:cs typeface="+mn-cs"/>
      </a:defRPr>
    </a:lvl6pPr>
    <a:lvl7pPr marL="3084158" algn="l" defTabSz="1028053" rtl="0" eaLnBrk="1" latinLnBrk="0" hangingPunct="1">
      <a:defRPr sz="1349" kern="1200">
        <a:solidFill>
          <a:schemeClr val="tx1"/>
        </a:solidFill>
        <a:latin typeface="+mn-lt"/>
        <a:ea typeface="+mn-ea"/>
        <a:cs typeface="+mn-cs"/>
      </a:defRPr>
    </a:lvl7pPr>
    <a:lvl8pPr marL="3598184" algn="l" defTabSz="1028053" rtl="0" eaLnBrk="1" latinLnBrk="0" hangingPunct="1">
      <a:defRPr sz="1349" kern="1200">
        <a:solidFill>
          <a:schemeClr val="tx1"/>
        </a:solidFill>
        <a:latin typeface="+mn-lt"/>
        <a:ea typeface="+mn-ea"/>
        <a:cs typeface="+mn-cs"/>
      </a:defRPr>
    </a:lvl8pPr>
    <a:lvl9pPr marL="4112210" algn="l" defTabSz="1028053" rtl="0" eaLnBrk="1" latinLnBrk="0" hangingPunct="1">
      <a:defRPr sz="1349"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1</a:t>
            </a:fld>
            <a:endParaRPr lang="en-US"/>
          </a:p>
        </p:txBody>
      </p:sp>
    </p:spTree>
    <p:extLst>
      <p:ext uri="{BB962C8B-B14F-4D97-AF65-F5344CB8AC3E}">
        <p14:creationId xmlns:p14="http://schemas.microsoft.com/office/powerpoint/2010/main" val="11143870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21</a:t>
            </a:fld>
            <a:endParaRPr lang="en-US"/>
          </a:p>
        </p:txBody>
      </p:sp>
    </p:spTree>
    <p:extLst>
      <p:ext uri="{BB962C8B-B14F-4D97-AF65-F5344CB8AC3E}">
        <p14:creationId xmlns:p14="http://schemas.microsoft.com/office/powerpoint/2010/main" val="40451762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22</a:t>
            </a:fld>
            <a:endParaRPr lang="en-US"/>
          </a:p>
        </p:txBody>
      </p:sp>
    </p:spTree>
    <p:extLst>
      <p:ext uri="{BB962C8B-B14F-4D97-AF65-F5344CB8AC3E}">
        <p14:creationId xmlns:p14="http://schemas.microsoft.com/office/powerpoint/2010/main" val="1756223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25</a:t>
            </a:fld>
            <a:endParaRPr lang="en-US"/>
          </a:p>
        </p:txBody>
      </p:sp>
    </p:spTree>
    <p:extLst>
      <p:ext uri="{BB962C8B-B14F-4D97-AF65-F5344CB8AC3E}">
        <p14:creationId xmlns:p14="http://schemas.microsoft.com/office/powerpoint/2010/main" val="787326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31</a:t>
            </a:fld>
            <a:endParaRPr lang="en-US"/>
          </a:p>
        </p:txBody>
      </p:sp>
    </p:spTree>
    <p:extLst>
      <p:ext uri="{BB962C8B-B14F-4D97-AF65-F5344CB8AC3E}">
        <p14:creationId xmlns:p14="http://schemas.microsoft.com/office/powerpoint/2010/main" val="40317595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2</a:t>
            </a:fld>
            <a:endParaRPr lang="en-US"/>
          </a:p>
        </p:txBody>
      </p:sp>
    </p:spTree>
    <p:extLst>
      <p:ext uri="{BB962C8B-B14F-4D97-AF65-F5344CB8AC3E}">
        <p14:creationId xmlns:p14="http://schemas.microsoft.com/office/powerpoint/2010/main" val="32354335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3</a:t>
            </a:fld>
            <a:endParaRPr lang="en-US"/>
          </a:p>
        </p:txBody>
      </p:sp>
    </p:spTree>
    <p:extLst>
      <p:ext uri="{BB962C8B-B14F-4D97-AF65-F5344CB8AC3E}">
        <p14:creationId xmlns:p14="http://schemas.microsoft.com/office/powerpoint/2010/main" val="32772129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4</a:t>
            </a:fld>
            <a:endParaRPr lang="en-US"/>
          </a:p>
        </p:txBody>
      </p:sp>
    </p:spTree>
    <p:extLst>
      <p:ext uri="{BB962C8B-B14F-4D97-AF65-F5344CB8AC3E}">
        <p14:creationId xmlns:p14="http://schemas.microsoft.com/office/powerpoint/2010/main" val="34147972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8</a:t>
            </a:fld>
            <a:endParaRPr lang="en-US"/>
          </a:p>
        </p:txBody>
      </p:sp>
    </p:spTree>
    <p:extLst>
      <p:ext uri="{BB962C8B-B14F-4D97-AF65-F5344CB8AC3E}">
        <p14:creationId xmlns:p14="http://schemas.microsoft.com/office/powerpoint/2010/main" val="8798887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9</a:t>
            </a:fld>
            <a:endParaRPr lang="en-US"/>
          </a:p>
        </p:txBody>
      </p:sp>
    </p:spTree>
    <p:extLst>
      <p:ext uri="{BB962C8B-B14F-4D97-AF65-F5344CB8AC3E}">
        <p14:creationId xmlns:p14="http://schemas.microsoft.com/office/powerpoint/2010/main" val="36778364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15</a:t>
            </a:fld>
            <a:endParaRPr lang="en-US"/>
          </a:p>
        </p:txBody>
      </p:sp>
    </p:spTree>
    <p:extLst>
      <p:ext uri="{BB962C8B-B14F-4D97-AF65-F5344CB8AC3E}">
        <p14:creationId xmlns:p14="http://schemas.microsoft.com/office/powerpoint/2010/main" val="35516815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17</a:t>
            </a:fld>
            <a:endParaRPr lang="en-US"/>
          </a:p>
        </p:txBody>
      </p:sp>
    </p:spTree>
    <p:extLst>
      <p:ext uri="{BB962C8B-B14F-4D97-AF65-F5344CB8AC3E}">
        <p14:creationId xmlns:p14="http://schemas.microsoft.com/office/powerpoint/2010/main" val="10665027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19</a:t>
            </a:fld>
            <a:endParaRPr lang="en-US"/>
          </a:p>
        </p:txBody>
      </p:sp>
    </p:spTree>
    <p:extLst>
      <p:ext uri="{BB962C8B-B14F-4D97-AF65-F5344CB8AC3E}">
        <p14:creationId xmlns:p14="http://schemas.microsoft.com/office/powerpoint/2010/main" val="42823929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47031" y="1349174"/>
            <a:ext cx="9882188" cy="2870094"/>
          </a:xfrm>
        </p:spPr>
        <p:txBody>
          <a:bodyPr anchor="b"/>
          <a:lstStyle>
            <a:lvl1pPr algn="ctr">
              <a:defRPr sz="6484"/>
            </a:lvl1pPr>
          </a:lstStyle>
          <a:p>
            <a:r>
              <a:rPr lang="en-US"/>
              <a:t>Click to edit Master title style</a:t>
            </a:r>
            <a:endParaRPr lang="en-US" dirty="0"/>
          </a:p>
        </p:txBody>
      </p:sp>
      <p:sp>
        <p:nvSpPr>
          <p:cNvPr id="3" name="Subtitle 2"/>
          <p:cNvSpPr>
            <a:spLocks noGrp="1"/>
          </p:cNvSpPr>
          <p:nvPr>
            <p:ph type="subTitle" idx="1"/>
          </p:nvPr>
        </p:nvSpPr>
        <p:spPr>
          <a:xfrm>
            <a:off x="1647031" y="4329950"/>
            <a:ext cx="9882188" cy="1990364"/>
          </a:xfrm>
        </p:spPr>
        <p:txBody>
          <a:bodyPr/>
          <a:lstStyle>
            <a:lvl1pPr marL="0" indent="0" algn="ctr">
              <a:buNone/>
              <a:defRPr sz="2594"/>
            </a:lvl1pPr>
            <a:lvl2pPr marL="494096" indent="0" algn="ctr">
              <a:buNone/>
              <a:defRPr sz="2161"/>
            </a:lvl2pPr>
            <a:lvl3pPr marL="988192" indent="0" algn="ctr">
              <a:buNone/>
              <a:defRPr sz="1945"/>
            </a:lvl3pPr>
            <a:lvl4pPr marL="1482288" indent="0" algn="ctr">
              <a:buNone/>
              <a:defRPr sz="1729"/>
            </a:lvl4pPr>
            <a:lvl5pPr marL="1976384" indent="0" algn="ctr">
              <a:buNone/>
              <a:defRPr sz="1729"/>
            </a:lvl5pPr>
            <a:lvl6pPr marL="2470480" indent="0" algn="ctr">
              <a:buNone/>
              <a:defRPr sz="1729"/>
            </a:lvl6pPr>
            <a:lvl7pPr marL="2964576" indent="0" algn="ctr">
              <a:buNone/>
              <a:defRPr sz="1729"/>
            </a:lvl7pPr>
            <a:lvl8pPr marL="3458672" indent="0" algn="ctr">
              <a:buNone/>
              <a:defRPr sz="1729"/>
            </a:lvl8pPr>
            <a:lvl9pPr marL="3952768" indent="0" algn="ctr">
              <a:buNone/>
              <a:defRPr sz="1729"/>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091013F-B187-0343-B4AF-161BB89D2DED}" type="datetimeFigureOut">
              <a:rPr lang="en-US" smtClean="0"/>
              <a:t>3/29/2021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912630-BA25-504D-9B4D-601BB1F4F39C}" type="slidenum">
              <a:rPr lang="en-US" smtClean="0"/>
              <a:t>‹#›</a:t>
            </a:fld>
            <a:endParaRPr lang="en-US"/>
          </a:p>
        </p:txBody>
      </p:sp>
    </p:spTree>
    <p:extLst>
      <p:ext uri="{BB962C8B-B14F-4D97-AF65-F5344CB8AC3E}">
        <p14:creationId xmlns:p14="http://schemas.microsoft.com/office/powerpoint/2010/main" val="15594657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091013F-B187-0343-B4AF-161BB89D2DED}" type="datetimeFigureOut">
              <a:rPr lang="en-US" smtClean="0"/>
              <a:t>3/29/2021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912630-BA25-504D-9B4D-601BB1F4F39C}" type="slidenum">
              <a:rPr lang="en-US" smtClean="0"/>
              <a:t>‹#›</a:t>
            </a:fld>
            <a:endParaRPr lang="en-US"/>
          </a:p>
        </p:txBody>
      </p:sp>
    </p:spTree>
    <p:extLst>
      <p:ext uri="{BB962C8B-B14F-4D97-AF65-F5344CB8AC3E}">
        <p14:creationId xmlns:p14="http://schemas.microsoft.com/office/powerpoint/2010/main" val="18226550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254" y="438911"/>
            <a:ext cx="2841129" cy="698631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905867" y="438911"/>
            <a:ext cx="8358684" cy="698631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091013F-B187-0343-B4AF-161BB89D2DED}" type="datetimeFigureOut">
              <a:rPr lang="en-US" smtClean="0"/>
              <a:t>3/29/2021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912630-BA25-504D-9B4D-601BB1F4F39C}" type="slidenum">
              <a:rPr lang="en-US" smtClean="0"/>
              <a:t>‹#›</a:t>
            </a:fld>
            <a:endParaRPr lang="en-US"/>
          </a:p>
        </p:txBody>
      </p:sp>
    </p:spTree>
    <p:extLst>
      <p:ext uri="{BB962C8B-B14F-4D97-AF65-F5344CB8AC3E}">
        <p14:creationId xmlns:p14="http://schemas.microsoft.com/office/powerpoint/2010/main" val="16572559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091013F-B187-0343-B4AF-161BB89D2DED}" type="datetimeFigureOut">
              <a:rPr lang="en-US" smtClean="0"/>
              <a:t>3/29/2021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912630-BA25-504D-9B4D-601BB1F4F39C}" type="slidenum">
              <a:rPr lang="en-US" smtClean="0"/>
              <a:t>‹#›</a:t>
            </a:fld>
            <a:endParaRPr lang="en-US"/>
          </a:p>
        </p:txBody>
      </p:sp>
    </p:spTree>
    <p:extLst>
      <p:ext uri="{BB962C8B-B14F-4D97-AF65-F5344CB8AC3E}">
        <p14:creationId xmlns:p14="http://schemas.microsoft.com/office/powerpoint/2010/main" val="20502305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99004" y="2055248"/>
            <a:ext cx="11364516" cy="3429228"/>
          </a:xfrm>
        </p:spPr>
        <p:txBody>
          <a:bodyPr anchor="b"/>
          <a:lstStyle>
            <a:lvl1pPr>
              <a:defRPr sz="6484"/>
            </a:lvl1pPr>
          </a:lstStyle>
          <a:p>
            <a:r>
              <a:rPr lang="en-US"/>
              <a:t>Click to edit Master title style</a:t>
            </a:r>
            <a:endParaRPr lang="en-US" dirty="0"/>
          </a:p>
        </p:txBody>
      </p:sp>
      <p:sp>
        <p:nvSpPr>
          <p:cNvPr id="3" name="Text Placeholder 2"/>
          <p:cNvSpPr>
            <a:spLocks noGrp="1"/>
          </p:cNvSpPr>
          <p:nvPr>
            <p:ph type="body" idx="1"/>
          </p:nvPr>
        </p:nvSpPr>
        <p:spPr>
          <a:xfrm>
            <a:off x="899004" y="5516918"/>
            <a:ext cx="11364516" cy="1803350"/>
          </a:xfrm>
        </p:spPr>
        <p:txBody>
          <a:bodyPr/>
          <a:lstStyle>
            <a:lvl1pPr marL="0" indent="0">
              <a:buNone/>
              <a:defRPr sz="2594">
                <a:solidFill>
                  <a:schemeClr val="tx1">
                    <a:tint val="75000"/>
                  </a:schemeClr>
                </a:solidFill>
              </a:defRPr>
            </a:lvl1pPr>
            <a:lvl2pPr marL="494096" indent="0">
              <a:buNone/>
              <a:defRPr sz="2161">
                <a:solidFill>
                  <a:schemeClr val="tx1">
                    <a:tint val="75000"/>
                  </a:schemeClr>
                </a:solidFill>
              </a:defRPr>
            </a:lvl2pPr>
            <a:lvl3pPr marL="988192" indent="0">
              <a:buNone/>
              <a:defRPr sz="1945">
                <a:solidFill>
                  <a:schemeClr val="tx1">
                    <a:tint val="75000"/>
                  </a:schemeClr>
                </a:solidFill>
              </a:defRPr>
            </a:lvl3pPr>
            <a:lvl4pPr marL="1482288" indent="0">
              <a:buNone/>
              <a:defRPr sz="1729">
                <a:solidFill>
                  <a:schemeClr val="tx1">
                    <a:tint val="75000"/>
                  </a:schemeClr>
                </a:solidFill>
              </a:defRPr>
            </a:lvl4pPr>
            <a:lvl5pPr marL="1976384" indent="0">
              <a:buNone/>
              <a:defRPr sz="1729">
                <a:solidFill>
                  <a:schemeClr val="tx1">
                    <a:tint val="75000"/>
                  </a:schemeClr>
                </a:solidFill>
              </a:defRPr>
            </a:lvl5pPr>
            <a:lvl6pPr marL="2470480" indent="0">
              <a:buNone/>
              <a:defRPr sz="1729">
                <a:solidFill>
                  <a:schemeClr val="tx1">
                    <a:tint val="75000"/>
                  </a:schemeClr>
                </a:solidFill>
              </a:defRPr>
            </a:lvl6pPr>
            <a:lvl7pPr marL="2964576" indent="0">
              <a:buNone/>
              <a:defRPr sz="1729">
                <a:solidFill>
                  <a:schemeClr val="tx1">
                    <a:tint val="75000"/>
                  </a:schemeClr>
                </a:solidFill>
              </a:defRPr>
            </a:lvl7pPr>
            <a:lvl8pPr marL="3458672" indent="0">
              <a:buNone/>
              <a:defRPr sz="1729">
                <a:solidFill>
                  <a:schemeClr val="tx1">
                    <a:tint val="75000"/>
                  </a:schemeClr>
                </a:solidFill>
              </a:defRPr>
            </a:lvl8pPr>
            <a:lvl9pPr marL="3952768" indent="0">
              <a:buNone/>
              <a:defRPr sz="1729">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091013F-B187-0343-B4AF-161BB89D2DED}" type="datetimeFigureOut">
              <a:rPr lang="en-US" smtClean="0"/>
              <a:t>3/29/2021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912630-BA25-504D-9B4D-601BB1F4F39C}" type="slidenum">
              <a:rPr lang="en-US" smtClean="0"/>
              <a:t>‹#›</a:t>
            </a:fld>
            <a:endParaRPr lang="en-US"/>
          </a:p>
        </p:txBody>
      </p:sp>
    </p:spTree>
    <p:extLst>
      <p:ext uri="{BB962C8B-B14F-4D97-AF65-F5344CB8AC3E}">
        <p14:creationId xmlns:p14="http://schemas.microsoft.com/office/powerpoint/2010/main" val="18502083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905867" y="2194554"/>
            <a:ext cx="5599906" cy="523067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670477" y="2194554"/>
            <a:ext cx="5599906" cy="523067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091013F-B187-0343-B4AF-161BB89D2DED}" type="datetimeFigureOut">
              <a:rPr lang="en-US" smtClean="0"/>
              <a:t>3/29/2021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6912630-BA25-504D-9B4D-601BB1F4F39C}" type="slidenum">
              <a:rPr lang="en-US" smtClean="0"/>
              <a:t>‹#›</a:t>
            </a:fld>
            <a:endParaRPr lang="en-US"/>
          </a:p>
        </p:txBody>
      </p:sp>
    </p:spTree>
    <p:extLst>
      <p:ext uri="{BB962C8B-B14F-4D97-AF65-F5344CB8AC3E}">
        <p14:creationId xmlns:p14="http://schemas.microsoft.com/office/powerpoint/2010/main" val="8882105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07583" y="438911"/>
            <a:ext cx="11364516" cy="1593437"/>
          </a:xfrm>
        </p:spPr>
        <p:txBody>
          <a:bodyPr/>
          <a:lstStyle/>
          <a:p>
            <a:r>
              <a:rPr lang="en-US"/>
              <a:t>Click to edit Master title style</a:t>
            </a:r>
            <a:endParaRPr lang="en-US" dirty="0"/>
          </a:p>
        </p:txBody>
      </p:sp>
      <p:sp>
        <p:nvSpPr>
          <p:cNvPr id="3" name="Text Placeholder 2"/>
          <p:cNvSpPr>
            <a:spLocks noGrp="1"/>
          </p:cNvSpPr>
          <p:nvPr>
            <p:ph type="body" idx="1"/>
          </p:nvPr>
        </p:nvSpPr>
        <p:spPr>
          <a:xfrm>
            <a:off x="907584" y="2020898"/>
            <a:ext cx="5574171" cy="990411"/>
          </a:xfrm>
        </p:spPr>
        <p:txBody>
          <a:bodyPr anchor="b"/>
          <a:lstStyle>
            <a:lvl1pPr marL="0" indent="0">
              <a:buNone/>
              <a:defRPr sz="2594" b="1"/>
            </a:lvl1pPr>
            <a:lvl2pPr marL="494096" indent="0">
              <a:buNone/>
              <a:defRPr sz="2161" b="1"/>
            </a:lvl2pPr>
            <a:lvl3pPr marL="988192" indent="0">
              <a:buNone/>
              <a:defRPr sz="1945" b="1"/>
            </a:lvl3pPr>
            <a:lvl4pPr marL="1482288" indent="0">
              <a:buNone/>
              <a:defRPr sz="1729" b="1"/>
            </a:lvl4pPr>
            <a:lvl5pPr marL="1976384" indent="0">
              <a:buNone/>
              <a:defRPr sz="1729" b="1"/>
            </a:lvl5pPr>
            <a:lvl6pPr marL="2470480" indent="0">
              <a:buNone/>
              <a:defRPr sz="1729" b="1"/>
            </a:lvl6pPr>
            <a:lvl7pPr marL="2964576" indent="0">
              <a:buNone/>
              <a:defRPr sz="1729" b="1"/>
            </a:lvl7pPr>
            <a:lvl8pPr marL="3458672" indent="0">
              <a:buNone/>
              <a:defRPr sz="1729" b="1"/>
            </a:lvl8pPr>
            <a:lvl9pPr marL="3952768" indent="0">
              <a:buNone/>
              <a:defRPr sz="1729" b="1"/>
            </a:lvl9pPr>
          </a:lstStyle>
          <a:p>
            <a:pPr lvl="0"/>
            <a:r>
              <a:rPr lang="en-US"/>
              <a:t>Click to edit Master text styles</a:t>
            </a:r>
          </a:p>
        </p:txBody>
      </p:sp>
      <p:sp>
        <p:nvSpPr>
          <p:cNvPr id="4" name="Content Placeholder 3"/>
          <p:cNvSpPr>
            <a:spLocks noGrp="1"/>
          </p:cNvSpPr>
          <p:nvPr>
            <p:ph sz="half" idx="2"/>
          </p:nvPr>
        </p:nvSpPr>
        <p:spPr>
          <a:xfrm>
            <a:off x="907584" y="3011309"/>
            <a:ext cx="5574171" cy="44291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670477" y="2020898"/>
            <a:ext cx="5601622" cy="990411"/>
          </a:xfrm>
        </p:spPr>
        <p:txBody>
          <a:bodyPr anchor="b"/>
          <a:lstStyle>
            <a:lvl1pPr marL="0" indent="0">
              <a:buNone/>
              <a:defRPr sz="2594" b="1"/>
            </a:lvl1pPr>
            <a:lvl2pPr marL="494096" indent="0">
              <a:buNone/>
              <a:defRPr sz="2161" b="1"/>
            </a:lvl2pPr>
            <a:lvl3pPr marL="988192" indent="0">
              <a:buNone/>
              <a:defRPr sz="1945" b="1"/>
            </a:lvl3pPr>
            <a:lvl4pPr marL="1482288" indent="0">
              <a:buNone/>
              <a:defRPr sz="1729" b="1"/>
            </a:lvl4pPr>
            <a:lvl5pPr marL="1976384" indent="0">
              <a:buNone/>
              <a:defRPr sz="1729" b="1"/>
            </a:lvl5pPr>
            <a:lvl6pPr marL="2470480" indent="0">
              <a:buNone/>
              <a:defRPr sz="1729" b="1"/>
            </a:lvl6pPr>
            <a:lvl7pPr marL="2964576" indent="0">
              <a:buNone/>
              <a:defRPr sz="1729" b="1"/>
            </a:lvl7pPr>
            <a:lvl8pPr marL="3458672" indent="0">
              <a:buNone/>
              <a:defRPr sz="1729" b="1"/>
            </a:lvl8pPr>
            <a:lvl9pPr marL="3952768" indent="0">
              <a:buNone/>
              <a:defRPr sz="1729" b="1"/>
            </a:lvl9pPr>
          </a:lstStyle>
          <a:p>
            <a:pPr lvl="0"/>
            <a:r>
              <a:rPr lang="en-US"/>
              <a:t>Click to edit Master text styles</a:t>
            </a:r>
          </a:p>
        </p:txBody>
      </p:sp>
      <p:sp>
        <p:nvSpPr>
          <p:cNvPr id="6" name="Content Placeholder 5"/>
          <p:cNvSpPr>
            <a:spLocks noGrp="1"/>
          </p:cNvSpPr>
          <p:nvPr>
            <p:ph sz="quarter" idx="4"/>
          </p:nvPr>
        </p:nvSpPr>
        <p:spPr>
          <a:xfrm>
            <a:off x="6670477" y="3011309"/>
            <a:ext cx="5601622" cy="44291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091013F-B187-0343-B4AF-161BB89D2DED}" type="datetimeFigureOut">
              <a:rPr lang="en-US" smtClean="0"/>
              <a:t>3/29/2021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6912630-BA25-504D-9B4D-601BB1F4F39C}" type="slidenum">
              <a:rPr lang="en-US" smtClean="0"/>
              <a:t>‹#›</a:t>
            </a:fld>
            <a:endParaRPr lang="en-US"/>
          </a:p>
        </p:txBody>
      </p:sp>
    </p:spTree>
    <p:extLst>
      <p:ext uri="{BB962C8B-B14F-4D97-AF65-F5344CB8AC3E}">
        <p14:creationId xmlns:p14="http://schemas.microsoft.com/office/powerpoint/2010/main" val="9960012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091013F-B187-0343-B4AF-161BB89D2DED}" type="datetimeFigureOut">
              <a:rPr lang="en-US" smtClean="0"/>
              <a:t>3/29/2021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6912630-BA25-504D-9B4D-601BB1F4F39C}" type="slidenum">
              <a:rPr lang="en-US" smtClean="0"/>
              <a:t>‹#›</a:t>
            </a:fld>
            <a:endParaRPr lang="en-US"/>
          </a:p>
        </p:txBody>
      </p:sp>
    </p:spTree>
    <p:extLst>
      <p:ext uri="{BB962C8B-B14F-4D97-AF65-F5344CB8AC3E}">
        <p14:creationId xmlns:p14="http://schemas.microsoft.com/office/powerpoint/2010/main" val="1571736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091013F-B187-0343-B4AF-161BB89D2DED}" type="datetimeFigureOut">
              <a:rPr lang="en-US" smtClean="0"/>
              <a:t>3/29/2021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6912630-BA25-504D-9B4D-601BB1F4F39C}" type="slidenum">
              <a:rPr lang="en-US" smtClean="0"/>
              <a:t>‹#›</a:t>
            </a:fld>
            <a:endParaRPr lang="en-US"/>
          </a:p>
        </p:txBody>
      </p:sp>
    </p:spTree>
    <p:extLst>
      <p:ext uri="{BB962C8B-B14F-4D97-AF65-F5344CB8AC3E}">
        <p14:creationId xmlns:p14="http://schemas.microsoft.com/office/powerpoint/2010/main" val="2126329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07584" y="549592"/>
            <a:ext cx="4249683" cy="1923574"/>
          </a:xfrm>
        </p:spPr>
        <p:txBody>
          <a:bodyPr anchor="b"/>
          <a:lstStyle>
            <a:lvl1pPr>
              <a:defRPr sz="3458"/>
            </a:lvl1pPr>
          </a:lstStyle>
          <a:p>
            <a:r>
              <a:rPr lang="en-US"/>
              <a:t>Click to edit Master title style</a:t>
            </a:r>
            <a:endParaRPr lang="en-US" dirty="0"/>
          </a:p>
        </p:txBody>
      </p:sp>
      <p:sp>
        <p:nvSpPr>
          <p:cNvPr id="3" name="Content Placeholder 2"/>
          <p:cNvSpPr>
            <a:spLocks noGrp="1"/>
          </p:cNvSpPr>
          <p:nvPr>
            <p:ph idx="1"/>
          </p:nvPr>
        </p:nvSpPr>
        <p:spPr>
          <a:xfrm>
            <a:off x="5601622" y="1186968"/>
            <a:ext cx="6670477" cy="5858504"/>
          </a:xfrm>
        </p:spPr>
        <p:txBody>
          <a:bodyPr/>
          <a:lstStyle>
            <a:lvl1pPr>
              <a:defRPr sz="3458"/>
            </a:lvl1pPr>
            <a:lvl2pPr>
              <a:defRPr sz="3026"/>
            </a:lvl2pPr>
            <a:lvl3pPr>
              <a:defRPr sz="2594"/>
            </a:lvl3pPr>
            <a:lvl4pPr>
              <a:defRPr sz="2161"/>
            </a:lvl4pPr>
            <a:lvl5pPr>
              <a:defRPr sz="2161"/>
            </a:lvl5pPr>
            <a:lvl6pPr>
              <a:defRPr sz="2161"/>
            </a:lvl6pPr>
            <a:lvl7pPr>
              <a:defRPr sz="2161"/>
            </a:lvl7pPr>
            <a:lvl8pPr>
              <a:defRPr sz="2161"/>
            </a:lvl8pPr>
            <a:lvl9pPr>
              <a:defRPr sz="216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07584" y="2473166"/>
            <a:ext cx="4249683" cy="4581847"/>
          </a:xfrm>
        </p:spPr>
        <p:txBody>
          <a:bodyPr/>
          <a:lstStyle>
            <a:lvl1pPr marL="0" indent="0">
              <a:buNone/>
              <a:defRPr sz="1729"/>
            </a:lvl1pPr>
            <a:lvl2pPr marL="494096" indent="0">
              <a:buNone/>
              <a:defRPr sz="1513"/>
            </a:lvl2pPr>
            <a:lvl3pPr marL="988192" indent="0">
              <a:buNone/>
              <a:defRPr sz="1297"/>
            </a:lvl3pPr>
            <a:lvl4pPr marL="1482288" indent="0">
              <a:buNone/>
              <a:defRPr sz="1081"/>
            </a:lvl4pPr>
            <a:lvl5pPr marL="1976384" indent="0">
              <a:buNone/>
              <a:defRPr sz="1081"/>
            </a:lvl5pPr>
            <a:lvl6pPr marL="2470480" indent="0">
              <a:buNone/>
              <a:defRPr sz="1081"/>
            </a:lvl6pPr>
            <a:lvl7pPr marL="2964576" indent="0">
              <a:buNone/>
              <a:defRPr sz="1081"/>
            </a:lvl7pPr>
            <a:lvl8pPr marL="3458672" indent="0">
              <a:buNone/>
              <a:defRPr sz="1081"/>
            </a:lvl8pPr>
            <a:lvl9pPr marL="3952768" indent="0">
              <a:buNone/>
              <a:defRPr sz="1081"/>
            </a:lvl9pPr>
          </a:lstStyle>
          <a:p>
            <a:pPr lvl="0"/>
            <a:r>
              <a:rPr lang="en-US"/>
              <a:t>Click to edit Master text styles</a:t>
            </a:r>
          </a:p>
        </p:txBody>
      </p:sp>
      <p:sp>
        <p:nvSpPr>
          <p:cNvPr id="5" name="Date Placeholder 4"/>
          <p:cNvSpPr>
            <a:spLocks noGrp="1"/>
          </p:cNvSpPr>
          <p:nvPr>
            <p:ph type="dt" sz="half" idx="10"/>
          </p:nvPr>
        </p:nvSpPr>
        <p:spPr/>
        <p:txBody>
          <a:bodyPr/>
          <a:lstStyle/>
          <a:p>
            <a:fld id="{5091013F-B187-0343-B4AF-161BB89D2DED}" type="datetimeFigureOut">
              <a:rPr lang="en-US" smtClean="0"/>
              <a:t>3/29/2021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6912630-BA25-504D-9B4D-601BB1F4F39C}" type="slidenum">
              <a:rPr lang="en-US" smtClean="0"/>
              <a:t>‹#›</a:t>
            </a:fld>
            <a:endParaRPr lang="en-US"/>
          </a:p>
        </p:txBody>
      </p:sp>
    </p:spTree>
    <p:extLst>
      <p:ext uri="{BB962C8B-B14F-4D97-AF65-F5344CB8AC3E}">
        <p14:creationId xmlns:p14="http://schemas.microsoft.com/office/powerpoint/2010/main" val="3089163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07584" y="549592"/>
            <a:ext cx="4249683" cy="1923574"/>
          </a:xfrm>
        </p:spPr>
        <p:txBody>
          <a:bodyPr anchor="b"/>
          <a:lstStyle>
            <a:lvl1pPr>
              <a:defRPr sz="3458"/>
            </a:lvl1pPr>
          </a:lstStyle>
          <a:p>
            <a:r>
              <a:rPr lang="en-US"/>
              <a:t>Click to edit Master title style</a:t>
            </a:r>
            <a:endParaRPr lang="en-US" dirty="0"/>
          </a:p>
        </p:txBody>
      </p:sp>
      <p:sp>
        <p:nvSpPr>
          <p:cNvPr id="3" name="Picture Placeholder 2"/>
          <p:cNvSpPr>
            <a:spLocks noGrp="1" noChangeAspect="1"/>
          </p:cNvSpPr>
          <p:nvPr>
            <p:ph type="pic" idx="1"/>
          </p:nvPr>
        </p:nvSpPr>
        <p:spPr>
          <a:xfrm>
            <a:off x="5601622" y="1186968"/>
            <a:ext cx="6670477" cy="5858504"/>
          </a:xfrm>
        </p:spPr>
        <p:txBody>
          <a:bodyPr anchor="t"/>
          <a:lstStyle>
            <a:lvl1pPr marL="0" indent="0">
              <a:buNone/>
              <a:defRPr sz="3458"/>
            </a:lvl1pPr>
            <a:lvl2pPr marL="494096" indent="0">
              <a:buNone/>
              <a:defRPr sz="3026"/>
            </a:lvl2pPr>
            <a:lvl3pPr marL="988192" indent="0">
              <a:buNone/>
              <a:defRPr sz="2594"/>
            </a:lvl3pPr>
            <a:lvl4pPr marL="1482288" indent="0">
              <a:buNone/>
              <a:defRPr sz="2161"/>
            </a:lvl4pPr>
            <a:lvl5pPr marL="1976384" indent="0">
              <a:buNone/>
              <a:defRPr sz="2161"/>
            </a:lvl5pPr>
            <a:lvl6pPr marL="2470480" indent="0">
              <a:buNone/>
              <a:defRPr sz="2161"/>
            </a:lvl6pPr>
            <a:lvl7pPr marL="2964576" indent="0">
              <a:buNone/>
              <a:defRPr sz="2161"/>
            </a:lvl7pPr>
            <a:lvl8pPr marL="3458672" indent="0">
              <a:buNone/>
              <a:defRPr sz="2161"/>
            </a:lvl8pPr>
            <a:lvl9pPr marL="3952768" indent="0">
              <a:buNone/>
              <a:defRPr sz="2161"/>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907584" y="2473166"/>
            <a:ext cx="4249683" cy="4581847"/>
          </a:xfrm>
        </p:spPr>
        <p:txBody>
          <a:bodyPr/>
          <a:lstStyle>
            <a:lvl1pPr marL="0" indent="0">
              <a:buNone/>
              <a:defRPr sz="1729"/>
            </a:lvl1pPr>
            <a:lvl2pPr marL="494096" indent="0">
              <a:buNone/>
              <a:defRPr sz="1513"/>
            </a:lvl2pPr>
            <a:lvl3pPr marL="988192" indent="0">
              <a:buNone/>
              <a:defRPr sz="1297"/>
            </a:lvl3pPr>
            <a:lvl4pPr marL="1482288" indent="0">
              <a:buNone/>
              <a:defRPr sz="1081"/>
            </a:lvl4pPr>
            <a:lvl5pPr marL="1976384" indent="0">
              <a:buNone/>
              <a:defRPr sz="1081"/>
            </a:lvl5pPr>
            <a:lvl6pPr marL="2470480" indent="0">
              <a:buNone/>
              <a:defRPr sz="1081"/>
            </a:lvl6pPr>
            <a:lvl7pPr marL="2964576" indent="0">
              <a:buNone/>
              <a:defRPr sz="1081"/>
            </a:lvl7pPr>
            <a:lvl8pPr marL="3458672" indent="0">
              <a:buNone/>
              <a:defRPr sz="1081"/>
            </a:lvl8pPr>
            <a:lvl9pPr marL="3952768" indent="0">
              <a:buNone/>
              <a:defRPr sz="1081"/>
            </a:lvl9pPr>
          </a:lstStyle>
          <a:p>
            <a:pPr lvl="0"/>
            <a:r>
              <a:rPr lang="en-US"/>
              <a:t>Click to edit Master text styles</a:t>
            </a:r>
          </a:p>
        </p:txBody>
      </p:sp>
      <p:sp>
        <p:nvSpPr>
          <p:cNvPr id="5" name="Date Placeholder 4"/>
          <p:cNvSpPr>
            <a:spLocks noGrp="1"/>
          </p:cNvSpPr>
          <p:nvPr>
            <p:ph type="dt" sz="half" idx="10"/>
          </p:nvPr>
        </p:nvSpPr>
        <p:spPr/>
        <p:txBody>
          <a:bodyPr/>
          <a:lstStyle/>
          <a:p>
            <a:fld id="{5091013F-B187-0343-B4AF-161BB89D2DED}" type="datetimeFigureOut">
              <a:rPr lang="en-US" smtClean="0"/>
              <a:t>3/29/2021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6912630-BA25-504D-9B4D-601BB1F4F39C}" type="slidenum">
              <a:rPr lang="en-US" smtClean="0"/>
              <a:t>‹#›</a:t>
            </a:fld>
            <a:endParaRPr lang="en-US"/>
          </a:p>
        </p:txBody>
      </p:sp>
    </p:spTree>
    <p:extLst>
      <p:ext uri="{BB962C8B-B14F-4D97-AF65-F5344CB8AC3E}">
        <p14:creationId xmlns:p14="http://schemas.microsoft.com/office/powerpoint/2010/main" val="14886658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05867" y="438911"/>
            <a:ext cx="11364516" cy="159343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05867" y="2194554"/>
            <a:ext cx="11364516" cy="523067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905867" y="7640863"/>
            <a:ext cx="2964656" cy="438911"/>
          </a:xfrm>
          <a:prstGeom prst="rect">
            <a:avLst/>
          </a:prstGeom>
        </p:spPr>
        <p:txBody>
          <a:bodyPr vert="horz" lIns="91440" tIns="45720" rIns="91440" bIns="45720" rtlCol="0" anchor="ctr"/>
          <a:lstStyle>
            <a:lvl1pPr algn="l">
              <a:defRPr sz="1297">
                <a:solidFill>
                  <a:schemeClr val="tx1">
                    <a:tint val="75000"/>
                  </a:schemeClr>
                </a:solidFill>
              </a:defRPr>
            </a:lvl1pPr>
          </a:lstStyle>
          <a:p>
            <a:fld id="{5091013F-B187-0343-B4AF-161BB89D2DED}" type="datetimeFigureOut">
              <a:rPr lang="en-US" smtClean="0"/>
              <a:t>3/29/2021</a:t>
            </a:fld>
            <a:endParaRPr lang="en-US"/>
          </a:p>
        </p:txBody>
      </p:sp>
      <p:sp>
        <p:nvSpPr>
          <p:cNvPr id="5" name="Footer Placeholder 4"/>
          <p:cNvSpPr>
            <a:spLocks noGrp="1"/>
          </p:cNvSpPr>
          <p:nvPr>
            <p:ph type="ftr" sz="quarter" idx="3"/>
          </p:nvPr>
        </p:nvSpPr>
        <p:spPr>
          <a:xfrm>
            <a:off x="4364633" y="7640863"/>
            <a:ext cx="4446984" cy="438911"/>
          </a:xfrm>
          <a:prstGeom prst="rect">
            <a:avLst/>
          </a:prstGeom>
        </p:spPr>
        <p:txBody>
          <a:bodyPr vert="horz" lIns="91440" tIns="45720" rIns="91440" bIns="45720" rtlCol="0" anchor="ctr"/>
          <a:lstStyle>
            <a:lvl1pPr algn="ctr">
              <a:defRPr sz="1297">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9305727" y="7640863"/>
            <a:ext cx="2964656" cy="438911"/>
          </a:xfrm>
          <a:prstGeom prst="rect">
            <a:avLst/>
          </a:prstGeom>
        </p:spPr>
        <p:txBody>
          <a:bodyPr vert="horz" lIns="91440" tIns="45720" rIns="91440" bIns="45720" rtlCol="0" anchor="ctr"/>
          <a:lstStyle>
            <a:lvl1pPr algn="r">
              <a:defRPr sz="1297">
                <a:solidFill>
                  <a:schemeClr val="tx1">
                    <a:tint val="75000"/>
                  </a:schemeClr>
                </a:solidFill>
              </a:defRPr>
            </a:lvl1pPr>
          </a:lstStyle>
          <a:p>
            <a:fld id="{A6912630-BA25-504D-9B4D-601BB1F4F39C}" type="slidenum">
              <a:rPr lang="en-US" smtClean="0"/>
              <a:t>‹#›</a:t>
            </a:fld>
            <a:endParaRPr lang="en-US"/>
          </a:p>
        </p:txBody>
      </p:sp>
    </p:spTree>
    <p:extLst>
      <p:ext uri="{BB962C8B-B14F-4D97-AF65-F5344CB8AC3E}">
        <p14:creationId xmlns:p14="http://schemas.microsoft.com/office/powerpoint/2010/main" val="65684687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88192" rtl="0" eaLnBrk="1" latinLnBrk="0" hangingPunct="1">
        <a:lnSpc>
          <a:spcPct val="90000"/>
        </a:lnSpc>
        <a:spcBef>
          <a:spcPct val="0"/>
        </a:spcBef>
        <a:buNone/>
        <a:defRPr sz="4755" kern="1200">
          <a:solidFill>
            <a:schemeClr val="tx1"/>
          </a:solidFill>
          <a:latin typeface="+mj-lt"/>
          <a:ea typeface="+mj-ea"/>
          <a:cs typeface="+mj-cs"/>
        </a:defRPr>
      </a:lvl1pPr>
    </p:titleStyle>
    <p:bodyStyle>
      <a:lvl1pPr marL="247048" indent="-247048" algn="l" defTabSz="988192" rtl="0" eaLnBrk="1" latinLnBrk="0" hangingPunct="1">
        <a:lnSpc>
          <a:spcPct val="90000"/>
        </a:lnSpc>
        <a:spcBef>
          <a:spcPts val="1081"/>
        </a:spcBef>
        <a:buFont typeface="Arial" panose="020B0604020202020204" pitchFamily="34" charset="0"/>
        <a:buChar char="•"/>
        <a:defRPr sz="3026" kern="1200">
          <a:solidFill>
            <a:schemeClr val="tx1"/>
          </a:solidFill>
          <a:latin typeface="+mn-lt"/>
          <a:ea typeface="+mn-ea"/>
          <a:cs typeface="+mn-cs"/>
        </a:defRPr>
      </a:lvl1pPr>
      <a:lvl2pPr marL="741144" indent="-247048" algn="l" defTabSz="988192" rtl="0" eaLnBrk="1" latinLnBrk="0" hangingPunct="1">
        <a:lnSpc>
          <a:spcPct val="90000"/>
        </a:lnSpc>
        <a:spcBef>
          <a:spcPts val="540"/>
        </a:spcBef>
        <a:buFont typeface="Arial" panose="020B0604020202020204" pitchFamily="34" charset="0"/>
        <a:buChar char="•"/>
        <a:defRPr sz="2594" kern="1200">
          <a:solidFill>
            <a:schemeClr val="tx1"/>
          </a:solidFill>
          <a:latin typeface="+mn-lt"/>
          <a:ea typeface="+mn-ea"/>
          <a:cs typeface="+mn-cs"/>
        </a:defRPr>
      </a:lvl2pPr>
      <a:lvl3pPr marL="1235240" indent="-247048" algn="l" defTabSz="988192" rtl="0" eaLnBrk="1" latinLnBrk="0" hangingPunct="1">
        <a:lnSpc>
          <a:spcPct val="90000"/>
        </a:lnSpc>
        <a:spcBef>
          <a:spcPts val="540"/>
        </a:spcBef>
        <a:buFont typeface="Arial" panose="020B0604020202020204" pitchFamily="34" charset="0"/>
        <a:buChar char="•"/>
        <a:defRPr sz="2161" kern="1200">
          <a:solidFill>
            <a:schemeClr val="tx1"/>
          </a:solidFill>
          <a:latin typeface="+mn-lt"/>
          <a:ea typeface="+mn-ea"/>
          <a:cs typeface="+mn-cs"/>
        </a:defRPr>
      </a:lvl3pPr>
      <a:lvl4pPr marL="1729336" indent="-247048" algn="l" defTabSz="988192" rtl="0" eaLnBrk="1" latinLnBrk="0" hangingPunct="1">
        <a:lnSpc>
          <a:spcPct val="90000"/>
        </a:lnSpc>
        <a:spcBef>
          <a:spcPts val="540"/>
        </a:spcBef>
        <a:buFont typeface="Arial" panose="020B0604020202020204" pitchFamily="34" charset="0"/>
        <a:buChar char="•"/>
        <a:defRPr sz="1945" kern="1200">
          <a:solidFill>
            <a:schemeClr val="tx1"/>
          </a:solidFill>
          <a:latin typeface="+mn-lt"/>
          <a:ea typeface="+mn-ea"/>
          <a:cs typeface="+mn-cs"/>
        </a:defRPr>
      </a:lvl4pPr>
      <a:lvl5pPr marL="2223432" indent="-247048" algn="l" defTabSz="988192" rtl="0" eaLnBrk="1" latinLnBrk="0" hangingPunct="1">
        <a:lnSpc>
          <a:spcPct val="90000"/>
        </a:lnSpc>
        <a:spcBef>
          <a:spcPts val="540"/>
        </a:spcBef>
        <a:buFont typeface="Arial" panose="020B0604020202020204" pitchFamily="34" charset="0"/>
        <a:buChar char="•"/>
        <a:defRPr sz="1945" kern="1200">
          <a:solidFill>
            <a:schemeClr val="tx1"/>
          </a:solidFill>
          <a:latin typeface="+mn-lt"/>
          <a:ea typeface="+mn-ea"/>
          <a:cs typeface="+mn-cs"/>
        </a:defRPr>
      </a:lvl5pPr>
      <a:lvl6pPr marL="2717528" indent="-247048" algn="l" defTabSz="988192" rtl="0" eaLnBrk="1" latinLnBrk="0" hangingPunct="1">
        <a:lnSpc>
          <a:spcPct val="90000"/>
        </a:lnSpc>
        <a:spcBef>
          <a:spcPts val="540"/>
        </a:spcBef>
        <a:buFont typeface="Arial" panose="020B0604020202020204" pitchFamily="34" charset="0"/>
        <a:buChar char="•"/>
        <a:defRPr sz="1945" kern="1200">
          <a:solidFill>
            <a:schemeClr val="tx1"/>
          </a:solidFill>
          <a:latin typeface="+mn-lt"/>
          <a:ea typeface="+mn-ea"/>
          <a:cs typeface="+mn-cs"/>
        </a:defRPr>
      </a:lvl6pPr>
      <a:lvl7pPr marL="3211624" indent="-247048" algn="l" defTabSz="988192" rtl="0" eaLnBrk="1" latinLnBrk="0" hangingPunct="1">
        <a:lnSpc>
          <a:spcPct val="90000"/>
        </a:lnSpc>
        <a:spcBef>
          <a:spcPts val="540"/>
        </a:spcBef>
        <a:buFont typeface="Arial" panose="020B0604020202020204" pitchFamily="34" charset="0"/>
        <a:buChar char="•"/>
        <a:defRPr sz="1945" kern="1200">
          <a:solidFill>
            <a:schemeClr val="tx1"/>
          </a:solidFill>
          <a:latin typeface="+mn-lt"/>
          <a:ea typeface="+mn-ea"/>
          <a:cs typeface="+mn-cs"/>
        </a:defRPr>
      </a:lvl7pPr>
      <a:lvl8pPr marL="3705720" indent="-247048" algn="l" defTabSz="988192" rtl="0" eaLnBrk="1" latinLnBrk="0" hangingPunct="1">
        <a:lnSpc>
          <a:spcPct val="90000"/>
        </a:lnSpc>
        <a:spcBef>
          <a:spcPts val="540"/>
        </a:spcBef>
        <a:buFont typeface="Arial" panose="020B0604020202020204" pitchFamily="34" charset="0"/>
        <a:buChar char="•"/>
        <a:defRPr sz="1945" kern="1200">
          <a:solidFill>
            <a:schemeClr val="tx1"/>
          </a:solidFill>
          <a:latin typeface="+mn-lt"/>
          <a:ea typeface="+mn-ea"/>
          <a:cs typeface="+mn-cs"/>
        </a:defRPr>
      </a:lvl8pPr>
      <a:lvl9pPr marL="4199816" indent="-247048" algn="l" defTabSz="988192" rtl="0" eaLnBrk="1" latinLnBrk="0" hangingPunct="1">
        <a:lnSpc>
          <a:spcPct val="90000"/>
        </a:lnSpc>
        <a:spcBef>
          <a:spcPts val="540"/>
        </a:spcBef>
        <a:buFont typeface="Arial" panose="020B0604020202020204" pitchFamily="34" charset="0"/>
        <a:buChar char="•"/>
        <a:defRPr sz="1945" kern="1200">
          <a:solidFill>
            <a:schemeClr val="tx1"/>
          </a:solidFill>
          <a:latin typeface="+mn-lt"/>
          <a:ea typeface="+mn-ea"/>
          <a:cs typeface="+mn-cs"/>
        </a:defRPr>
      </a:lvl9pPr>
    </p:bodyStyle>
    <p:otherStyle>
      <a:defPPr>
        <a:defRPr lang="en-US"/>
      </a:defPPr>
      <a:lvl1pPr marL="0" algn="l" defTabSz="988192" rtl="0" eaLnBrk="1" latinLnBrk="0" hangingPunct="1">
        <a:defRPr sz="1945" kern="1200">
          <a:solidFill>
            <a:schemeClr val="tx1"/>
          </a:solidFill>
          <a:latin typeface="+mn-lt"/>
          <a:ea typeface="+mn-ea"/>
          <a:cs typeface="+mn-cs"/>
        </a:defRPr>
      </a:lvl1pPr>
      <a:lvl2pPr marL="494096" algn="l" defTabSz="988192" rtl="0" eaLnBrk="1" latinLnBrk="0" hangingPunct="1">
        <a:defRPr sz="1945" kern="1200">
          <a:solidFill>
            <a:schemeClr val="tx1"/>
          </a:solidFill>
          <a:latin typeface="+mn-lt"/>
          <a:ea typeface="+mn-ea"/>
          <a:cs typeface="+mn-cs"/>
        </a:defRPr>
      </a:lvl2pPr>
      <a:lvl3pPr marL="988192" algn="l" defTabSz="988192" rtl="0" eaLnBrk="1" latinLnBrk="0" hangingPunct="1">
        <a:defRPr sz="1945" kern="1200">
          <a:solidFill>
            <a:schemeClr val="tx1"/>
          </a:solidFill>
          <a:latin typeface="+mn-lt"/>
          <a:ea typeface="+mn-ea"/>
          <a:cs typeface="+mn-cs"/>
        </a:defRPr>
      </a:lvl3pPr>
      <a:lvl4pPr marL="1482288" algn="l" defTabSz="988192" rtl="0" eaLnBrk="1" latinLnBrk="0" hangingPunct="1">
        <a:defRPr sz="1945" kern="1200">
          <a:solidFill>
            <a:schemeClr val="tx1"/>
          </a:solidFill>
          <a:latin typeface="+mn-lt"/>
          <a:ea typeface="+mn-ea"/>
          <a:cs typeface="+mn-cs"/>
        </a:defRPr>
      </a:lvl4pPr>
      <a:lvl5pPr marL="1976384" algn="l" defTabSz="988192" rtl="0" eaLnBrk="1" latinLnBrk="0" hangingPunct="1">
        <a:defRPr sz="1945" kern="1200">
          <a:solidFill>
            <a:schemeClr val="tx1"/>
          </a:solidFill>
          <a:latin typeface="+mn-lt"/>
          <a:ea typeface="+mn-ea"/>
          <a:cs typeface="+mn-cs"/>
        </a:defRPr>
      </a:lvl5pPr>
      <a:lvl6pPr marL="2470480" algn="l" defTabSz="988192" rtl="0" eaLnBrk="1" latinLnBrk="0" hangingPunct="1">
        <a:defRPr sz="1945" kern="1200">
          <a:solidFill>
            <a:schemeClr val="tx1"/>
          </a:solidFill>
          <a:latin typeface="+mn-lt"/>
          <a:ea typeface="+mn-ea"/>
          <a:cs typeface="+mn-cs"/>
        </a:defRPr>
      </a:lvl6pPr>
      <a:lvl7pPr marL="2964576" algn="l" defTabSz="988192" rtl="0" eaLnBrk="1" latinLnBrk="0" hangingPunct="1">
        <a:defRPr sz="1945" kern="1200">
          <a:solidFill>
            <a:schemeClr val="tx1"/>
          </a:solidFill>
          <a:latin typeface="+mn-lt"/>
          <a:ea typeface="+mn-ea"/>
          <a:cs typeface="+mn-cs"/>
        </a:defRPr>
      </a:lvl7pPr>
      <a:lvl8pPr marL="3458672" algn="l" defTabSz="988192" rtl="0" eaLnBrk="1" latinLnBrk="0" hangingPunct="1">
        <a:defRPr sz="1945" kern="1200">
          <a:solidFill>
            <a:schemeClr val="tx1"/>
          </a:solidFill>
          <a:latin typeface="+mn-lt"/>
          <a:ea typeface="+mn-ea"/>
          <a:cs typeface="+mn-cs"/>
        </a:defRPr>
      </a:lvl8pPr>
      <a:lvl9pPr marL="3952768" algn="l" defTabSz="988192" rtl="0" eaLnBrk="1" latinLnBrk="0" hangingPunct="1">
        <a:defRPr sz="194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pPr algn="l"/>
            <a:r>
              <a:rPr lang="en-US" sz="4400" dirty="0">
                <a:solidFill>
                  <a:schemeClr val="bg1"/>
                </a:solidFill>
                <a:latin typeface="Arial" charset="0"/>
                <a:ea typeface="Arial" charset="0"/>
                <a:cs typeface="Arial" charset="0"/>
              </a:rPr>
              <a:t>Guidelines</a:t>
            </a:r>
          </a:p>
        </p:txBody>
      </p:sp>
      <p:sp>
        <p:nvSpPr>
          <p:cNvPr id="9" name="Subtitle 8">
            <a:extLst>
              <a:ext uri="{FF2B5EF4-FFF2-40B4-BE49-F238E27FC236}">
                <a16:creationId xmlns:a16="http://schemas.microsoft.com/office/drawing/2014/main" id="{44921A59-7E08-470A-A457-8198A7080EAB}"/>
              </a:ext>
            </a:extLst>
          </p:cNvPr>
          <p:cNvSpPr>
            <a:spLocks noGrp="1"/>
          </p:cNvSpPr>
          <p:nvPr>
            <p:ph type="subTitle" idx="1"/>
          </p:nvPr>
        </p:nvSpPr>
        <p:spPr>
          <a:xfrm>
            <a:off x="1647031" y="3334768"/>
            <a:ext cx="9882188" cy="1990364"/>
          </a:xfrm>
        </p:spPr>
        <p:txBody>
          <a:bodyPr>
            <a:normAutofit fontScale="92500" lnSpcReduction="20000"/>
          </a:bodyPr>
          <a:lstStyle/>
          <a:p>
            <a:r>
              <a:rPr lang="en-US" sz="6000" dirty="0"/>
              <a:t>Dashboard Design Principles</a:t>
            </a:r>
          </a:p>
          <a:p>
            <a:endParaRPr lang="en-US" sz="6000" dirty="0"/>
          </a:p>
          <a:p>
            <a:r>
              <a:rPr lang="en-US" sz="3000" dirty="0"/>
              <a:t>Business Intelligence – Spring 2021</a:t>
            </a:r>
          </a:p>
        </p:txBody>
      </p:sp>
    </p:spTree>
    <p:extLst>
      <p:ext uri="{BB962C8B-B14F-4D97-AF65-F5344CB8AC3E}">
        <p14:creationId xmlns:p14="http://schemas.microsoft.com/office/powerpoint/2010/main" val="12027136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CEA4EDE-9DDB-48FA-938C-F4C7C174E260}"/>
              </a:ext>
            </a:extLst>
          </p:cNvPr>
          <p:cNvPicPr>
            <a:picLocks noChangeAspect="1"/>
          </p:cNvPicPr>
          <p:nvPr/>
        </p:nvPicPr>
        <p:blipFill>
          <a:blip r:embed="rId2"/>
          <a:stretch>
            <a:fillRect/>
          </a:stretch>
        </p:blipFill>
        <p:spPr>
          <a:xfrm>
            <a:off x="0" y="0"/>
            <a:ext cx="13176250" cy="8243888"/>
          </a:xfrm>
          <a:prstGeom prst="rect">
            <a:avLst/>
          </a:prstGeom>
        </p:spPr>
      </p:pic>
    </p:spTree>
    <p:extLst>
      <p:ext uri="{BB962C8B-B14F-4D97-AF65-F5344CB8AC3E}">
        <p14:creationId xmlns:p14="http://schemas.microsoft.com/office/powerpoint/2010/main" val="24463679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6B5E0D5-C1E0-4990-BBE3-1529E8536A52}"/>
              </a:ext>
            </a:extLst>
          </p:cNvPr>
          <p:cNvPicPr>
            <a:picLocks noChangeAspect="1"/>
          </p:cNvPicPr>
          <p:nvPr/>
        </p:nvPicPr>
        <p:blipFill>
          <a:blip r:embed="rId2"/>
          <a:stretch>
            <a:fillRect/>
          </a:stretch>
        </p:blipFill>
        <p:spPr>
          <a:xfrm>
            <a:off x="0" y="0"/>
            <a:ext cx="13176250" cy="8243888"/>
          </a:xfrm>
          <a:prstGeom prst="rect">
            <a:avLst/>
          </a:prstGeom>
        </p:spPr>
      </p:pic>
    </p:spTree>
    <p:extLst>
      <p:ext uri="{BB962C8B-B14F-4D97-AF65-F5344CB8AC3E}">
        <p14:creationId xmlns:p14="http://schemas.microsoft.com/office/powerpoint/2010/main" val="5746415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F00C801-E4F9-4FBB-B9E0-A663A5BEA7AC}"/>
              </a:ext>
            </a:extLst>
          </p:cNvPr>
          <p:cNvPicPr>
            <a:picLocks noChangeAspect="1"/>
          </p:cNvPicPr>
          <p:nvPr/>
        </p:nvPicPr>
        <p:blipFill>
          <a:blip r:embed="rId2"/>
          <a:stretch>
            <a:fillRect/>
          </a:stretch>
        </p:blipFill>
        <p:spPr>
          <a:xfrm>
            <a:off x="0" y="0"/>
            <a:ext cx="13176250" cy="8243888"/>
          </a:xfrm>
          <a:prstGeom prst="rect">
            <a:avLst/>
          </a:prstGeom>
        </p:spPr>
      </p:pic>
    </p:spTree>
    <p:extLst>
      <p:ext uri="{BB962C8B-B14F-4D97-AF65-F5344CB8AC3E}">
        <p14:creationId xmlns:p14="http://schemas.microsoft.com/office/powerpoint/2010/main" val="14607654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AC61A22-4B2C-4389-B150-3C5176B3E688}"/>
              </a:ext>
            </a:extLst>
          </p:cNvPr>
          <p:cNvPicPr>
            <a:picLocks noChangeAspect="1"/>
          </p:cNvPicPr>
          <p:nvPr/>
        </p:nvPicPr>
        <p:blipFill>
          <a:blip r:embed="rId2"/>
          <a:stretch>
            <a:fillRect/>
          </a:stretch>
        </p:blipFill>
        <p:spPr>
          <a:xfrm>
            <a:off x="0" y="0"/>
            <a:ext cx="13176250" cy="8243888"/>
          </a:xfrm>
          <a:prstGeom prst="rect">
            <a:avLst/>
          </a:prstGeom>
        </p:spPr>
      </p:pic>
    </p:spTree>
    <p:extLst>
      <p:ext uri="{BB962C8B-B14F-4D97-AF65-F5344CB8AC3E}">
        <p14:creationId xmlns:p14="http://schemas.microsoft.com/office/powerpoint/2010/main" val="38657717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B85B2EF-2280-4317-B13A-C708BDDE9A12}"/>
              </a:ext>
            </a:extLst>
          </p:cNvPr>
          <p:cNvPicPr>
            <a:picLocks noChangeAspect="1"/>
          </p:cNvPicPr>
          <p:nvPr/>
        </p:nvPicPr>
        <p:blipFill>
          <a:blip r:embed="rId2"/>
          <a:stretch>
            <a:fillRect/>
          </a:stretch>
        </p:blipFill>
        <p:spPr>
          <a:xfrm>
            <a:off x="0" y="0"/>
            <a:ext cx="13176250" cy="8243888"/>
          </a:xfrm>
          <a:prstGeom prst="rect">
            <a:avLst/>
          </a:prstGeom>
        </p:spPr>
      </p:pic>
    </p:spTree>
    <p:extLst>
      <p:ext uri="{BB962C8B-B14F-4D97-AF65-F5344CB8AC3E}">
        <p14:creationId xmlns:p14="http://schemas.microsoft.com/office/powerpoint/2010/main" val="42504305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sp>
        <p:nvSpPr>
          <p:cNvPr id="3" name="Subtitle 2"/>
          <p:cNvSpPr>
            <a:spLocks noGrp="1"/>
          </p:cNvSpPr>
          <p:nvPr>
            <p:ph type="subTitle" idx="1"/>
          </p:nvPr>
        </p:nvSpPr>
        <p:spPr>
          <a:xfrm>
            <a:off x="324118" y="1400122"/>
            <a:ext cx="11715481" cy="6167626"/>
          </a:xfrm>
        </p:spPr>
        <p:txBody>
          <a:bodyPr>
            <a:noAutofit/>
          </a:bodyPr>
          <a:lstStyle/>
          <a:p>
            <a:pPr algn="l"/>
            <a:r>
              <a:rPr lang="en-US" sz="2800" dirty="0">
                <a:solidFill>
                  <a:srgbClr val="FF0000"/>
                </a:solidFill>
              </a:rPr>
              <a:t>Provide Context</a:t>
            </a:r>
            <a:r>
              <a:rPr lang="en-US" sz="2800" dirty="0"/>
              <a:t>-  </a:t>
            </a:r>
            <a:r>
              <a:rPr lang="en-US" sz="2800" b="0" i="0" dirty="0">
                <a:effectLst/>
              </a:rPr>
              <a:t>numbers are good or bad? Numbers are typical or unusual? Without comparison values, numbers on a dashboard are meaningless for the users. </a:t>
            </a:r>
          </a:p>
          <a:p>
            <a:pPr algn="l"/>
            <a:r>
              <a:rPr lang="en-US" sz="2800" b="0" i="0" dirty="0">
                <a:effectLst/>
              </a:rPr>
              <a:t>And they won’t know whether any action is required. For example, a </a:t>
            </a:r>
            <a:r>
              <a:rPr lang="en-US" sz="2800" b="0" i="0" dirty="0">
                <a:solidFill>
                  <a:srgbClr val="FF0000"/>
                </a:solidFill>
                <a:effectLst/>
              </a:rPr>
              <a:t>management dashboard design will focus on high-level metrics that are easy to compare and, subsequently, offer a visual story.</a:t>
            </a:r>
            <a:endParaRPr lang="en-US" sz="2800" dirty="0">
              <a:solidFill>
                <a:srgbClr val="FF0000"/>
              </a:solidFill>
            </a:endParaRPr>
          </a:p>
          <a:p>
            <a:pPr algn="l"/>
            <a:endParaRPr lang="en-US" sz="2800" dirty="0"/>
          </a:p>
          <a:p>
            <a:pPr algn="l"/>
            <a:r>
              <a:rPr lang="en-US" sz="2800" b="0" i="0" dirty="0">
                <a:effectLst/>
              </a:rPr>
              <a:t>Always </a:t>
            </a:r>
            <a:r>
              <a:rPr lang="en-US" sz="2800" b="0" i="0" dirty="0">
                <a:solidFill>
                  <a:srgbClr val="FF0000"/>
                </a:solidFill>
                <a:effectLst/>
              </a:rPr>
              <a:t>try to provide maximum information</a:t>
            </a:r>
            <a:r>
              <a:rPr lang="en-US" sz="2800" b="0" i="0" dirty="0">
                <a:effectLst/>
              </a:rPr>
              <a:t>, even if some of them seem obvious to you, your audience might find them perplexing. </a:t>
            </a:r>
          </a:p>
          <a:p>
            <a:pPr algn="l"/>
            <a:r>
              <a:rPr lang="en-US" sz="2800" b="0" i="0" dirty="0">
                <a:effectLst/>
              </a:rPr>
              <a:t>Name all the axes and add titles to all charts. Remember to provide comparison values. </a:t>
            </a:r>
          </a:p>
          <a:p>
            <a:pPr algn="l"/>
            <a:r>
              <a:rPr lang="en-US" sz="2800" dirty="0"/>
              <a:t>U</a:t>
            </a:r>
            <a:r>
              <a:rPr lang="en-US" sz="2800" b="0" i="0" dirty="0">
                <a:effectLst/>
              </a:rPr>
              <a:t>se comparisons that are most common, for example, comparison against a set target, against a preceding period or against a projected value.</a:t>
            </a:r>
            <a:endParaRPr lang="en-US" sz="2800" dirty="0"/>
          </a:p>
        </p:txBody>
      </p:sp>
    </p:spTree>
    <p:extLst>
      <p:ext uri="{BB962C8B-B14F-4D97-AF65-F5344CB8AC3E}">
        <p14:creationId xmlns:p14="http://schemas.microsoft.com/office/powerpoint/2010/main" val="41751448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A1E544E-7726-494F-863F-4111772347D4}"/>
              </a:ext>
            </a:extLst>
          </p:cNvPr>
          <p:cNvPicPr>
            <a:picLocks noChangeAspect="1"/>
          </p:cNvPicPr>
          <p:nvPr/>
        </p:nvPicPr>
        <p:blipFill>
          <a:blip r:embed="rId2"/>
          <a:stretch>
            <a:fillRect/>
          </a:stretch>
        </p:blipFill>
        <p:spPr>
          <a:xfrm>
            <a:off x="0" y="0"/>
            <a:ext cx="13176250" cy="8243888"/>
          </a:xfrm>
          <a:prstGeom prst="rect">
            <a:avLst/>
          </a:prstGeom>
        </p:spPr>
      </p:pic>
    </p:spTree>
    <p:extLst>
      <p:ext uri="{BB962C8B-B14F-4D97-AF65-F5344CB8AC3E}">
        <p14:creationId xmlns:p14="http://schemas.microsoft.com/office/powerpoint/2010/main" val="26853868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sp>
        <p:nvSpPr>
          <p:cNvPr id="3" name="Subtitle 2"/>
          <p:cNvSpPr>
            <a:spLocks noGrp="1"/>
          </p:cNvSpPr>
          <p:nvPr>
            <p:ph type="subTitle" idx="1"/>
          </p:nvPr>
        </p:nvSpPr>
        <p:spPr>
          <a:xfrm>
            <a:off x="324118" y="1823456"/>
            <a:ext cx="11715481" cy="5661078"/>
          </a:xfrm>
        </p:spPr>
        <p:txBody>
          <a:bodyPr>
            <a:noAutofit/>
          </a:bodyPr>
          <a:lstStyle/>
          <a:p>
            <a:pPr algn="l"/>
            <a:r>
              <a:rPr lang="en-US" sz="2800" dirty="0">
                <a:solidFill>
                  <a:srgbClr val="FF0000"/>
                </a:solidFill>
              </a:rPr>
              <a:t>Use the right type of Chart </a:t>
            </a:r>
            <a:r>
              <a:rPr lang="en-US" sz="2800" dirty="0"/>
              <a:t>-  </a:t>
            </a:r>
          </a:p>
          <a:p>
            <a:pPr algn="l"/>
            <a:r>
              <a:rPr lang="en-US" sz="2800" b="0" i="0" dirty="0">
                <a:effectLst/>
              </a:rPr>
              <a:t>What story you want to tell?</a:t>
            </a:r>
          </a:p>
          <a:p>
            <a:pPr algn="l"/>
            <a:r>
              <a:rPr lang="en-US" sz="2800" dirty="0"/>
              <a:t>Who do you want to tell it to? (in-house, informal/formal, investors)</a:t>
            </a:r>
          </a:p>
          <a:p>
            <a:pPr algn="l"/>
            <a:r>
              <a:rPr lang="en-US" sz="2800" b="0" i="0" dirty="0">
                <a:effectLst/>
              </a:rPr>
              <a:t>Are you looking to analyze trends? (line, column, area, ribbon)</a:t>
            </a:r>
          </a:p>
          <a:p>
            <a:pPr algn="l"/>
            <a:r>
              <a:rPr lang="en-US" sz="2800" b="0" i="0" dirty="0">
                <a:effectLst/>
              </a:rPr>
              <a:t>Do you want to demonstrate the composition of your data? (pie, waterfall, stacked, maps)</a:t>
            </a:r>
          </a:p>
          <a:p>
            <a:pPr algn="l"/>
            <a:r>
              <a:rPr lang="en-US" sz="2800" dirty="0"/>
              <a:t>Do you want to compare two or more sets of values? (bubble, spider, bar, scatter, column-based vis)</a:t>
            </a:r>
          </a:p>
          <a:p>
            <a:pPr algn="l"/>
            <a:r>
              <a:rPr lang="en-US" sz="2800" b="0" i="0" dirty="0">
                <a:effectLst/>
              </a:rPr>
              <a:t>Is time important? (line, dynamic line, bar)</a:t>
            </a:r>
          </a:p>
          <a:p>
            <a:pPr algn="l"/>
            <a:r>
              <a:rPr lang="en-US" sz="2800" dirty="0"/>
              <a:t>How do you want to demonstrate the KPIs? (experiment with different charts/formats until your goals are met)</a:t>
            </a:r>
            <a:endParaRPr lang="en-US" sz="2800" b="0" i="0" dirty="0">
              <a:effectLst/>
            </a:endParaRPr>
          </a:p>
          <a:p>
            <a:pPr algn="l"/>
            <a:endParaRPr lang="en-US" sz="2800" b="0" i="0" dirty="0">
              <a:effectLst/>
            </a:endParaRPr>
          </a:p>
        </p:txBody>
      </p:sp>
    </p:spTree>
    <p:extLst>
      <p:ext uri="{BB962C8B-B14F-4D97-AF65-F5344CB8AC3E}">
        <p14:creationId xmlns:p14="http://schemas.microsoft.com/office/powerpoint/2010/main" val="30201661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41C8D3C-B21B-4F5A-AF69-88E56EAE142B}"/>
              </a:ext>
            </a:extLst>
          </p:cNvPr>
          <p:cNvPicPr>
            <a:picLocks noChangeAspect="1"/>
          </p:cNvPicPr>
          <p:nvPr/>
        </p:nvPicPr>
        <p:blipFill>
          <a:blip r:embed="rId2"/>
          <a:stretch>
            <a:fillRect/>
          </a:stretch>
        </p:blipFill>
        <p:spPr>
          <a:xfrm>
            <a:off x="0" y="0"/>
            <a:ext cx="13176250" cy="8243888"/>
          </a:xfrm>
          <a:prstGeom prst="rect">
            <a:avLst/>
          </a:prstGeom>
        </p:spPr>
      </p:pic>
    </p:spTree>
    <p:extLst>
      <p:ext uri="{BB962C8B-B14F-4D97-AF65-F5344CB8AC3E}">
        <p14:creationId xmlns:p14="http://schemas.microsoft.com/office/powerpoint/2010/main" val="32018551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sp>
        <p:nvSpPr>
          <p:cNvPr id="3" name="Subtitle 2"/>
          <p:cNvSpPr>
            <a:spLocks noGrp="1"/>
          </p:cNvSpPr>
          <p:nvPr>
            <p:ph type="subTitle" idx="1"/>
          </p:nvPr>
        </p:nvSpPr>
        <p:spPr>
          <a:xfrm>
            <a:off x="324118" y="1823456"/>
            <a:ext cx="11715481" cy="5661078"/>
          </a:xfrm>
        </p:spPr>
        <p:txBody>
          <a:bodyPr>
            <a:noAutofit/>
          </a:bodyPr>
          <a:lstStyle/>
          <a:p>
            <a:pPr algn="l"/>
            <a:r>
              <a:rPr lang="en-US" sz="2800" dirty="0">
                <a:solidFill>
                  <a:srgbClr val="FF0000"/>
                </a:solidFill>
              </a:rPr>
              <a:t>Use the right type of Chart </a:t>
            </a:r>
            <a:r>
              <a:rPr lang="en-US" sz="2800" dirty="0"/>
              <a:t>-  </a:t>
            </a:r>
          </a:p>
          <a:p>
            <a:pPr algn="l"/>
            <a:r>
              <a:rPr lang="en-US" sz="2800" b="1" i="0" dirty="0">
                <a:solidFill>
                  <a:srgbClr val="555555"/>
                </a:solidFill>
                <a:effectLst/>
              </a:rPr>
              <a:t>Line charts </a:t>
            </a:r>
            <a:r>
              <a:rPr lang="en-US" sz="2800" b="0" i="0" dirty="0">
                <a:solidFill>
                  <a:srgbClr val="555555"/>
                </a:solidFill>
                <a:effectLst/>
              </a:rPr>
              <a:t>are great when it comes to displaying patterns of change across a continuum. They are compact, clear and precise. </a:t>
            </a:r>
          </a:p>
          <a:p>
            <a:pPr algn="l"/>
            <a:r>
              <a:rPr lang="en-US" sz="2800" b="0" i="0" dirty="0">
                <a:solidFill>
                  <a:srgbClr val="555555"/>
                </a:solidFill>
                <a:effectLst/>
              </a:rPr>
              <a:t>Choose </a:t>
            </a:r>
            <a:r>
              <a:rPr lang="en-US" sz="2800" b="1" i="0" dirty="0">
                <a:solidFill>
                  <a:srgbClr val="555555"/>
                </a:solidFill>
                <a:effectLst/>
              </a:rPr>
              <a:t>bar charts </a:t>
            </a:r>
            <a:r>
              <a:rPr lang="en-US" sz="2800" b="0" i="0" dirty="0">
                <a:solidFill>
                  <a:srgbClr val="555555"/>
                </a:solidFill>
                <a:effectLst/>
              </a:rPr>
              <a:t>if you want to quickly compare items in the same category, for example, page views by country. </a:t>
            </a:r>
          </a:p>
          <a:p>
            <a:pPr algn="l"/>
            <a:r>
              <a:rPr lang="en-US" sz="2800" b="1" i="0" dirty="0">
                <a:solidFill>
                  <a:srgbClr val="555555"/>
                </a:solidFill>
                <a:effectLst/>
              </a:rPr>
              <a:t>Pie charts </a:t>
            </a:r>
            <a:r>
              <a:rPr lang="en-US" sz="2800" b="0" i="0" dirty="0">
                <a:solidFill>
                  <a:srgbClr val="555555"/>
                </a:solidFill>
                <a:effectLst/>
              </a:rPr>
              <a:t>aren’t the perfect choice. They rank low in precision because users find it difficult to accurately compare the sizes of the pie slices. Although such charts can be instantly scanned and users will notice the biggest slice immediately.</a:t>
            </a:r>
          </a:p>
          <a:p>
            <a:pPr algn="l"/>
            <a:r>
              <a:rPr lang="en-US" sz="2800" b="1" i="0" dirty="0">
                <a:solidFill>
                  <a:srgbClr val="555555"/>
                </a:solidFill>
                <a:effectLst/>
              </a:rPr>
              <a:t>Sparklines</a:t>
            </a:r>
            <a:r>
              <a:rPr lang="en-US" sz="2800" b="0" i="0" dirty="0">
                <a:solidFill>
                  <a:srgbClr val="555555"/>
                </a:solidFill>
                <a:effectLst/>
              </a:rPr>
              <a:t> usually don’t have a scale which means that users will not be able to notice individual values. However, they work well when you have a lot of metrics and you want to show only the trends.  </a:t>
            </a:r>
          </a:p>
        </p:txBody>
      </p:sp>
    </p:spTree>
    <p:extLst>
      <p:ext uri="{BB962C8B-B14F-4D97-AF65-F5344CB8AC3E}">
        <p14:creationId xmlns:p14="http://schemas.microsoft.com/office/powerpoint/2010/main" val="40176080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sp>
        <p:nvSpPr>
          <p:cNvPr id="3" name="Subtitle 2"/>
          <p:cNvSpPr>
            <a:spLocks noGrp="1"/>
          </p:cNvSpPr>
          <p:nvPr>
            <p:ph type="subTitle" idx="1"/>
          </p:nvPr>
        </p:nvSpPr>
        <p:spPr>
          <a:xfrm>
            <a:off x="476518" y="1859995"/>
            <a:ext cx="11715481" cy="5624538"/>
          </a:xfrm>
        </p:spPr>
        <p:txBody>
          <a:bodyPr>
            <a:noAutofit/>
          </a:bodyPr>
          <a:lstStyle/>
          <a:p>
            <a:pPr algn="l"/>
            <a:r>
              <a:rPr lang="en-US" sz="3200" dirty="0">
                <a:solidFill>
                  <a:srgbClr val="FF0000"/>
                </a:solidFill>
              </a:rPr>
              <a:t>Consider your audience – </a:t>
            </a:r>
          </a:p>
          <a:p>
            <a:pPr algn="l"/>
            <a:r>
              <a:rPr lang="en-US" sz="3200" dirty="0"/>
              <a:t>Put yourself in the shoes of the audience: how will DB be accessed? Present in a clear, approachable way, fancy not necessary, there should be no need for user to perform more calculations</a:t>
            </a:r>
          </a:p>
          <a:p>
            <a:pPr algn="l"/>
            <a:r>
              <a:rPr lang="en-US" sz="3200" dirty="0"/>
              <a:t>What data will the user be looking for? What information would help him/her to better understand the current situation?</a:t>
            </a:r>
          </a:p>
          <a:p>
            <a:pPr algn="l"/>
            <a:r>
              <a:rPr lang="en-US" sz="3200" dirty="0"/>
              <a:t>If you have two relative values, add a ratio to show either an evolution or a proportion, to make it clearer </a:t>
            </a:r>
          </a:p>
          <a:p>
            <a:pPr algn="l"/>
            <a:r>
              <a:rPr lang="en-US" sz="3200" dirty="0"/>
              <a:t>Add the possibility for the user to compare your number with a previous period. </a:t>
            </a:r>
          </a:p>
          <a:p>
            <a:pPr marL="514350" indent="-514350" algn="l">
              <a:buFont typeface="+mj-lt"/>
              <a:buAutoNum type="arabicPeriod"/>
            </a:pPr>
            <a:endParaRPr lang="en-US" sz="3200" dirty="0"/>
          </a:p>
        </p:txBody>
      </p:sp>
    </p:spTree>
    <p:extLst>
      <p:ext uri="{BB962C8B-B14F-4D97-AF65-F5344CB8AC3E}">
        <p14:creationId xmlns:p14="http://schemas.microsoft.com/office/powerpoint/2010/main" val="4945735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D009609-1D0A-43BC-8865-B025372BAA03}"/>
              </a:ext>
            </a:extLst>
          </p:cNvPr>
          <p:cNvPicPr>
            <a:picLocks noChangeAspect="1"/>
          </p:cNvPicPr>
          <p:nvPr/>
        </p:nvPicPr>
        <p:blipFill>
          <a:blip r:embed="rId2"/>
          <a:stretch>
            <a:fillRect/>
          </a:stretch>
        </p:blipFill>
        <p:spPr>
          <a:xfrm>
            <a:off x="558800" y="1866029"/>
            <a:ext cx="10713789" cy="6075703"/>
          </a:xfrm>
          <a:prstGeom prst="rect">
            <a:avLst/>
          </a:prstGeom>
        </p:spPr>
      </p:pic>
    </p:spTree>
    <p:extLst>
      <p:ext uri="{BB962C8B-B14F-4D97-AF65-F5344CB8AC3E}">
        <p14:creationId xmlns:p14="http://schemas.microsoft.com/office/powerpoint/2010/main" val="39867556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sp>
        <p:nvSpPr>
          <p:cNvPr id="3" name="Subtitle 2"/>
          <p:cNvSpPr>
            <a:spLocks noGrp="1"/>
          </p:cNvSpPr>
          <p:nvPr>
            <p:ph type="subTitle" idx="1"/>
          </p:nvPr>
        </p:nvSpPr>
        <p:spPr>
          <a:xfrm>
            <a:off x="324118" y="1823456"/>
            <a:ext cx="11715481" cy="5661078"/>
          </a:xfrm>
        </p:spPr>
        <p:txBody>
          <a:bodyPr>
            <a:noAutofit/>
          </a:bodyPr>
          <a:lstStyle/>
          <a:p>
            <a:pPr algn="l"/>
            <a:r>
              <a:rPr lang="en-US" sz="2800" dirty="0">
                <a:solidFill>
                  <a:srgbClr val="FF0000"/>
                </a:solidFill>
              </a:rPr>
              <a:t>Use the right type of Chart </a:t>
            </a:r>
            <a:r>
              <a:rPr lang="en-US" sz="2800" dirty="0"/>
              <a:t>-  </a:t>
            </a:r>
            <a:endParaRPr lang="en-US" sz="2800" b="0" i="0" dirty="0">
              <a:solidFill>
                <a:srgbClr val="555555"/>
              </a:solidFill>
              <a:effectLst/>
            </a:endParaRPr>
          </a:p>
          <a:p>
            <a:pPr algn="l"/>
            <a:r>
              <a:rPr lang="en-US" sz="2800" b="0" i="0" dirty="0">
                <a:solidFill>
                  <a:srgbClr val="555555"/>
                </a:solidFill>
                <a:effectLst/>
              </a:rPr>
              <a:t>It’s also not that easy to decipher </a:t>
            </a:r>
            <a:r>
              <a:rPr lang="en-US" sz="2800" b="1" i="0" dirty="0">
                <a:solidFill>
                  <a:srgbClr val="555555"/>
                </a:solidFill>
                <a:effectLst/>
              </a:rPr>
              <a:t>scatterplots. </a:t>
            </a:r>
            <a:r>
              <a:rPr lang="en-US" sz="2800" b="0" i="0" dirty="0">
                <a:solidFill>
                  <a:srgbClr val="555555"/>
                </a:solidFill>
                <a:effectLst/>
              </a:rPr>
              <a:t>They lack precision and clarity as the relationships between two quantitative measures don’t change very frequently. Still, they can be used for an interactive presentation for knowledgeable users.</a:t>
            </a:r>
            <a:endParaRPr lang="en-US" sz="2800" dirty="0">
              <a:solidFill>
                <a:srgbClr val="555555"/>
              </a:solidFill>
            </a:endParaRPr>
          </a:p>
          <a:p>
            <a:pPr algn="l"/>
            <a:endParaRPr lang="en-US" sz="2800" b="0" i="0" dirty="0">
              <a:solidFill>
                <a:srgbClr val="555555"/>
              </a:solidFill>
              <a:effectLst/>
            </a:endParaRPr>
          </a:p>
          <a:p>
            <a:pPr algn="l"/>
            <a:r>
              <a:rPr lang="en-US" sz="2800" b="0" i="0" dirty="0">
                <a:solidFill>
                  <a:srgbClr val="555555"/>
                </a:solidFill>
                <a:effectLst/>
              </a:rPr>
              <a:t>Most experts agree that</a:t>
            </a:r>
            <a:r>
              <a:rPr lang="en-US" sz="2800" b="1" i="0" dirty="0">
                <a:solidFill>
                  <a:srgbClr val="555555"/>
                </a:solidFill>
                <a:effectLst/>
              </a:rPr>
              <a:t> bubble charts </a:t>
            </a:r>
            <a:r>
              <a:rPr lang="en-US" sz="2800" b="0" i="0" dirty="0">
                <a:solidFill>
                  <a:srgbClr val="555555"/>
                </a:solidFill>
                <a:effectLst/>
              </a:rPr>
              <a:t>are not fit for dashboards</a:t>
            </a:r>
            <a:r>
              <a:rPr lang="en-US" sz="2800" b="1" i="0" dirty="0">
                <a:solidFill>
                  <a:srgbClr val="555555"/>
                </a:solidFill>
                <a:effectLst/>
              </a:rPr>
              <a:t>. </a:t>
            </a:r>
            <a:r>
              <a:rPr lang="en-US" sz="2800" b="0" i="0" dirty="0">
                <a:solidFill>
                  <a:srgbClr val="555555"/>
                </a:solidFill>
                <a:effectLst/>
              </a:rPr>
              <a:t>They require too much mental effort from their users even when it comes to reading simple information in a context. Due to their lack of precision and clarity, they are not very common and users are not familiar with them.</a:t>
            </a:r>
            <a:endParaRPr lang="en-US" sz="2800" b="0" i="0" dirty="0">
              <a:effectLst/>
            </a:endParaRPr>
          </a:p>
        </p:txBody>
      </p:sp>
    </p:spTree>
    <p:extLst>
      <p:ext uri="{BB962C8B-B14F-4D97-AF65-F5344CB8AC3E}">
        <p14:creationId xmlns:p14="http://schemas.microsoft.com/office/powerpoint/2010/main" val="13135705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sp>
        <p:nvSpPr>
          <p:cNvPr id="3" name="Subtitle 2"/>
          <p:cNvSpPr>
            <a:spLocks noGrp="1"/>
          </p:cNvSpPr>
          <p:nvPr>
            <p:ph type="subTitle" idx="1"/>
          </p:nvPr>
        </p:nvSpPr>
        <p:spPr>
          <a:xfrm>
            <a:off x="239453" y="1453626"/>
            <a:ext cx="11867882" cy="5661078"/>
          </a:xfrm>
        </p:spPr>
        <p:txBody>
          <a:bodyPr>
            <a:noAutofit/>
          </a:bodyPr>
          <a:lstStyle/>
          <a:p>
            <a:pPr algn="l"/>
            <a:r>
              <a:rPr lang="en-US" sz="2800" dirty="0">
                <a:solidFill>
                  <a:srgbClr val="FF0000"/>
                </a:solidFill>
              </a:rPr>
              <a:t>Choose your layout carefully </a:t>
            </a:r>
            <a:r>
              <a:rPr lang="en-US" sz="2800" dirty="0"/>
              <a:t>-  </a:t>
            </a:r>
          </a:p>
          <a:p>
            <a:pPr algn="l"/>
            <a:r>
              <a:rPr lang="en-US" sz="2800" dirty="0"/>
              <a:t>P</a:t>
            </a:r>
            <a:r>
              <a:rPr lang="en-US" sz="2800" b="0" i="0" dirty="0">
                <a:effectLst/>
              </a:rPr>
              <a:t>lacement of charts on a dashboard. If your dashboard is visually organized, users will easily find the information they need. Poor layout forces users to think more before they grasp the point, and nobody likes to look for data in a jungle of charts and numbers. </a:t>
            </a:r>
          </a:p>
          <a:p>
            <a:pPr algn="l"/>
            <a:r>
              <a:rPr lang="en-US" sz="2800" b="0" i="0" dirty="0">
                <a:solidFill>
                  <a:srgbClr val="FF0000"/>
                </a:solidFill>
                <a:effectLst/>
              </a:rPr>
              <a:t>The general rule is that the key information should be displayed first </a:t>
            </a:r>
            <a:r>
              <a:rPr lang="en-US" sz="2800" b="0" i="0" dirty="0">
                <a:effectLst/>
              </a:rPr>
              <a:t>– at the top of the screen, upper left-hand corner. </a:t>
            </a:r>
            <a:r>
              <a:rPr lang="en-US" sz="2800" dirty="0"/>
              <a:t>P</a:t>
            </a:r>
            <a:r>
              <a:rPr lang="en-US" sz="2800" b="0" i="0" dirty="0">
                <a:effectLst/>
              </a:rPr>
              <a:t>eople intuitively look at the upper-left part of a page first</a:t>
            </a:r>
          </a:p>
          <a:p>
            <a:pPr algn="l"/>
            <a:r>
              <a:rPr lang="en-US" sz="2800" dirty="0">
                <a:solidFill>
                  <a:srgbClr val="FF0000"/>
                </a:solidFill>
              </a:rPr>
              <a:t>S</a:t>
            </a:r>
            <a:r>
              <a:rPr lang="en-US" sz="2800" b="0" i="0" dirty="0">
                <a:solidFill>
                  <a:srgbClr val="FF0000"/>
                </a:solidFill>
                <a:effectLst/>
              </a:rPr>
              <a:t>tart with the big picture. </a:t>
            </a:r>
            <a:r>
              <a:rPr lang="en-US" sz="2800" b="0" i="0" dirty="0">
                <a:effectLst/>
              </a:rPr>
              <a:t>The major trend should be visible at a glance. After this revealing first overview, you can proceed with more detailed charts. Remember to group the charts by theme with the comparable metrics placed next to each other. This way, users don’t have to change their mental gears while looking at the dashboard by, for example, jumping from sales data to marketing data, and then again to sales data. </a:t>
            </a:r>
          </a:p>
        </p:txBody>
      </p:sp>
    </p:spTree>
    <p:extLst>
      <p:ext uri="{BB962C8B-B14F-4D97-AF65-F5344CB8AC3E}">
        <p14:creationId xmlns:p14="http://schemas.microsoft.com/office/powerpoint/2010/main" val="9775972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D90A338-4422-4627-A477-F428B8622E31}"/>
              </a:ext>
            </a:extLst>
          </p:cNvPr>
          <p:cNvPicPr>
            <a:picLocks noChangeAspect="1"/>
          </p:cNvPicPr>
          <p:nvPr/>
        </p:nvPicPr>
        <p:blipFill>
          <a:blip r:embed="rId2"/>
          <a:stretch>
            <a:fillRect/>
          </a:stretch>
        </p:blipFill>
        <p:spPr>
          <a:xfrm>
            <a:off x="0" y="-1"/>
            <a:ext cx="13176250" cy="8243889"/>
          </a:xfrm>
          <a:prstGeom prst="rect">
            <a:avLst/>
          </a:prstGeom>
        </p:spPr>
      </p:pic>
    </p:spTree>
    <p:extLst>
      <p:ext uri="{BB962C8B-B14F-4D97-AF65-F5344CB8AC3E}">
        <p14:creationId xmlns:p14="http://schemas.microsoft.com/office/powerpoint/2010/main" val="23148460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21 Best KPI Dashboard Software &amp; Tools (Reviewed) | Scoro">
            <a:extLst>
              <a:ext uri="{FF2B5EF4-FFF2-40B4-BE49-F238E27FC236}">
                <a16:creationId xmlns:a16="http://schemas.microsoft.com/office/drawing/2014/main" id="{DE3CD8AB-8DD5-42BD-9D39-4CBE8ACBD62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113"/>
            <a:ext cx="13176250" cy="8220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95947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sp>
        <p:nvSpPr>
          <p:cNvPr id="3" name="Subtitle 2"/>
          <p:cNvSpPr>
            <a:spLocks noGrp="1"/>
          </p:cNvSpPr>
          <p:nvPr>
            <p:ph type="subTitle" idx="1"/>
          </p:nvPr>
        </p:nvSpPr>
        <p:spPr>
          <a:xfrm>
            <a:off x="239453" y="1486300"/>
            <a:ext cx="11867882" cy="6538648"/>
          </a:xfrm>
        </p:spPr>
        <p:txBody>
          <a:bodyPr>
            <a:noAutofit/>
          </a:bodyPr>
          <a:lstStyle/>
          <a:p>
            <a:pPr algn="l"/>
            <a:r>
              <a:rPr lang="en-US" sz="2600" dirty="0">
                <a:solidFill>
                  <a:srgbClr val="FF0000"/>
                </a:solidFill>
              </a:rPr>
              <a:t>Prioritize Simplicity </a:t>
            </a:r>
            <a:r>
              <a:rPr lang="en-US" sz="2600" dirty="0"/>
              <a:t>-  </a:t>
            </a:r>
          </a:p>
          <a:p>
            <a:pPr algn="l"/>
            <a:r>
              <a:rPr lang="en-US" sz="2600" b="0" i="0" dirty="0">
                <a:effectLst/>
              </a:rPr>
              <a:t>Nowadays, we can play with a lot of options in the chart creation and it’s tempting to use them all at once. However, try to use those frills sparingly. Frames, backgrounds, effects, gridlines… Yes, these options might be useful sometimes, but only when there is a reason for applying them.</a:t>
            </a:r>
          </a:p>
          <a:p>
            <a:pPr algn="l"/>
            <a:r>
              <a:rPr lang="en-US" sz="2600" dirty="0">
                <a:solidFill>
                  <a:srgbClr val="FF0000"/>
                </a:solidFill>
              </a:rPr>
              <a:t>B</a:t>
            </a:r>
            <a:r>
              <a:rPr lang="en-US" sz="2600" b="0" i="0" dirty="0">
                <a:solidFill>
                  <a:srgbClr val="FF0000"/>
                </a:solidFill>
                <a:effectLst/>
              </a:rPr>
              <a:t>e careful with your labels or legend and pay attention to the font, size, and color. </a:t>
            </a:r>
            <a:r>
              <a:rPr lang="en-US" sz="2600" b="0" i="0" dirty="0">
                <a:effectLst/>
              </a:rPr>
              <a:t>It shouldn’t hide your chart, but also be big enough to be readable. Don’t waste space on useless decorations, like for example a lot of pictures.</a:t>
            </a:r>
          </a:p>
          <a:p>
            <a:pPr algn="l"/>
            <a:r>
              <a:rPr lang="en-US" sz="2600" b="0" i="0" dirty="0">
                <a:solidFill>
                  <a:srgbClr val="FF0000"/>
                </a:solidFill>
                <a:effectLst/>
              </a:rPr>
              <a:t>Applying shadows can be quite an effect since it highlights some areas of the dashboard and gives more depth</a:t>
            </a:r>
            <a:r>
              <a:rPr lang="en-US" sz="2600" b="0" i="0" dirty="0">
                <a:effectLst/>
              </a:rPr>
              <a:t>. Since the point is to keep it simple, don't overdo it and use it when you really need it. Designing a dashboard should be a well-thought process but the end-user should see a simple data-story with the main points highlighted and the points should be immediately clear. If this is not respected, more questions will arise about the dashboard itself rather than discussing the points that you're trying to make and the story you're trying to present. </a:t>
            </a:r>
          </a:p>
        </p:txBody>
      </p:sp>
    </p:spTree>
    <p:extLst>
      <p:ext uri="{BB962C8B-B14F-4D97-AF65-F5344CB8AC3E}">
        <p14:creationId xmlns:p14="http://schemas.microsoft.com/office/powerpoint/2010/main" val="42224231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7907C1D-C403-42DA-9423-92572FC44689}"/>
              </a:ext>
            </a:extLst>
          </p:cNvPr>
          <p:cNvPicPr>
            <a:picLocks noChangeAspect="1"/>
          </p:cNvPicPr>
          <p:nvPr/>
        </p:nvPicPr>
        <p:blipFill>
          <a:blip r:embed="rId2"/>
          <a:stretch>
            <a:fillRect/>
          </a:stretch>
        </p:blipFill>
        <p:spPr>
          <a:xfrm>
            <a:off x="0" y="0"/>
            <a:ext cx="13176250" cy="8243888"/>
          </a:xfrm>
          <a:prstGeom prst="rect">
            <a:avLst/>
          </a:prstGeom>
        </p:spPr>
      </p:pic>
    </p:spTree>
    <p:extLst>
      <p:ext uri="{BB962C8B-B14F-4D97-AF65-F5344CB8AC3E}">
        <p14:creationId xmlns:p14="http://schemas.microsoft.com/office/powerpoint/2010/main" val="14879833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3CC7639-81C3-49F3-9087-78E3B893D4D4}"/>
              </a:ext>
            </a:extLst>
          </p:cNvPr>
          <p:cNvPicPr>
            <a:picLocks noChangeAspect="1"/>
          </p:cNvPicPr>
          <p:nvPr/>
        </p:nvPicPr>
        <p:blipFill>
          <a:blip r:embed="rId2"/>
          <a:stretch>
            <a:fillRect/>
          </a:stretch>
        </p:blipFill>
        <p:spPr>
          <a:xfrm>
            <a:off x="0" y="-1"/>
            <a:ext cx="13176250" cy="8449733"/>
          </a:xfrm>
          <a:prstGeom prst="rect">
            <a:avLst/>
          </a:prstGeom>
        </p:spPr>
      </p:pic>
    </p:spTree>
    <p:extLst>
      <p:ext uri="{BB962C8B-B14F-4D97-AF65-F5344CB8AC3E}">
        <p14:creationId xmlns:p14="http://schemas.microsoft.com/office/powerpoint/2010/main" val="17836756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3CC7639-81C3-49F3-9087-78E3B893D4D4}"/>
              </a:ext>
            </a:extLst>
          </p:cNvPr>
          <p:cNvPicPr>
            <a:picLocks noChangeAspect="1"/>
          </p:cNvPicPr>
          <p:nvPr/>
        </p:nvPicPr>
        <p:blipFill>
          <a:blip r:embed="rId2"/>
          <a:stretch>
            <a:fillRect/>
          </a:stretch>
        </p:blipFill>
        <p:spPr>
          <a:xfrm>
            <a:off x="0" y="-1"/>
            <a:ext cx="13176250" cy="8449733"/>
          </a:xfrm>
          <a:prstGeom prst="rect">
            <a:avLst/>
          </a:prstGeom>
        </p:spPr>
      </p:pic>
    </p:spTree>
    <p:extLst>
      <p:ext uri="{BB962C8B-B14F-4D97-AF65-F5344CB8AC3E}">
        <p14:creationId xmlns:p14="http://schemas.microsoft.com/office/powerpoint/2010/main" val="27236607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FA4F383-142F-48F2-A705-464C943D27A5}"/>
              </a:ext>
            </a:extLst>
          </p:cNvPr>
          <p:cNvPicPr>
            <a:picLocks noChangeAspect="1"/>
          </p:cNvPicPr>
          <p:nvPr/>
        </p:nvPicPr>
        <p:blipFill>
          <a:blip r:embed="rId2"/>
          <a:stretch>
            <a:fillRect/>
          </a:stretch>
        </p:blipFill>
        <p:spPr>
          <a:xfrm>
            <a:off x="0" y="0"/>
            <a:ext cx="13176250" cy="8243888"/>
          </a:xfrm>
          <a:prstGeom prst="rect">
            <a:avLst/>
          </a:prstGeom>
        </p:spPr>
      </p:pic>
    </p:spTree>
    <p:extLst>
      <p:ext uri="{BB962C8B-B14F-4D97-AF65-F5344CB8AC3E}">
        <p14:creationId xmlns:p14="http://schemas.microsoft.com/office/powerpoint/2010/main" val="14206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pic>
        <p:nvPicPr>
          <p:cNvPr id="6" name="Picture 5">
            <a:extLst>
              <a:ext uri="{FF2B5EF4-FFF2-40B4-BE49-F238E27FC236}">
                <a16:creationId xmlns:a16="http://schemas.microsoft.com/office/drawing/2014/main" id="{7A1DD9F5-A70C-4823-82CD-B53053B6C1EF}"/>
              </a:ext>
            </a:extLst>
          </p:cNvPr>
          <p:cNvPicPr>
            <a:picLocks noChangeAspect="1"/>
          </p:cNvPicPr>
          <p:nvPr/>
        </p:nvPicPr>
        <p:blipFill>
          <a:blip r:embed="rId3"/>
          <a:stretch>
            <a:fillRect/>
          </a:stretch>
        </p:blipFill>
        <p:spPr>
          <a:xfrm>
            <a:off x="0" y="0"/>
            <a:ext cx="13176249" cy="8243888"/>
          </a:xfrm>
          <a:prstGeom prst="rect">
            <a:avLst/>
          </a:prstGeom>
        </p:spPr>
      </p:pic>
    </p:spTree>
    <p:extLst>
      <p:ext uri="{BB962C8B-B14F-4D97-AF65-F5344CB8AC3E}">
        <p14:creationId xmlns:p14="http://schemas.microsoft.com/office/powerpoint/2010/main" val="25402909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3E4B30C-3F83-4607-8E1A-55AB785B643D}"/>
              </a:ext>
            </a:extLst>
          </p:cNvPr>
          <p:cNvPicPr>
            <a:picLocks noChangeAspect="1"/>
          </p:cNvPicPr>
          <p:nvPr/>
        </p:nvPicPr>
        <p:blipFill>
          <a:blip r:embed="rId2"/>
          <a:stretch>
            <a:fillRect/>
          </a:stretch>
        </p:blipFill>
        <p:spPr>
          <a:xfrm>
            <a:off x="0" y="0"/>
            <a:ext cx="13176250" cy="8243888"/>
          </a:xfrm>
          <a:prstGeom prst="rect">
            <a:avLst/>
          </a:prstGeom>
        </p:spPr>
      </p:pic>
    </p:spTree>
    <p:extLst>
      <p:ext uri="{BB962C8B-B14F-4D97-AF65-F5344CB8AC3E}">
        <p14:creationId xmlns:p14="http://schemas.microsoft.com/office/powerpoint/2010/main" val="21123102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sp>
        <p:nvSpPr>
          <p:cNvPr id="3" name="Subtitle 2"/>
          <p:cNvSpPr>
            <a:spLocks noGrp="1"/>
          </p:cNvSpPr>
          <p:nvPr>
            <p:ph type="subTitle" idx="1"/>
          </p:nvPr>
        </p:nvSpPr>
        <p:spPr>
          <a:xfrm>
            <a:off x="239453" y="2214433"/>
            <a:ext cx="4738947" cy="4271033"/>
          </a:xfrm>
        </p:spPr>
        <p:txBody>
          <a:bodyPr>
            <a:noAutofit/>
          </a:bodyPr>
          <a:lstStyle/>
          <a:p>
            <a:pPr algn="l"/>
            <a:r>
              <a:rPr lang="en-US" sz="2800" dirty="0">
                <a:solidFill>
                  <a:srgbClr val="FF0000"/>
                </a:solidFill>
              </a:rPr>
              <a:t>Round Your Numbers </a:t>
            </a:r>
            <a:r>
              <a:rPr lang="en-US" sz="2800" dirty="0"/>
              <a:t>-  </a:t>
            </a:r>
          </a:p>
          <a:p>
            <a:pPr algn="l"/>
            <a:r>
              <a:rPr lang="en-US" sz="2800" dirty="0">
                <a:solidFill>
                  <a:srgbClr val="FF0000"/>
                </a:solidFill>
              </a:rPr>
              <a:t>Be careful with colors: Choose a few and stick to them </a:t>
            </a:r>
            <a:r>
              <a:rPr lang="en-US" sz="2800" dirty="0"/>
              <a:t>(company colors, consistent, not too many different colors, 2-3 colors and play with gradients, highly saturated colors only where needed, same colors for matching items across all charts – minimize the mental effort, more comprehensible)</a:t>
            </a:r>
            <a:endParaRPr lang="en-US" sz="2800" dirty="0">
              <a:solidFill>
                <a:srgbClr val="FF0000"/>
              </a:solidFill>
            </a:endParaRPr>
          </a:p>
          <a:p>
            <a:pPr algn="l"/>
            <a:r>
              <a:rPr lang="en-US" sz="2800" dirty="0"/>
              <a:t>  </a:t>
            </a:r>
          </a:p>
          <a:p>
            <a:pPr algn="l"/>
            <a:endParaRPr lang="en-US" sz="2800" dirty="0"/>
          </a:p>
        </p:txBody>
      </p:sp>
      <p:pic>
        <p:nvPicPr>
          <p:cNvPr id="4" name="Picture 3">
            <a:extLst>
              <a:ext uri="{FF2B5EF4-FFF2-40B4-BE49-F238E27FC236}">
                <a16:creationId xmlns:a16="http://schemas.microsoft.com/office/drawing/2014/main" id="{BECFA6EE-0D8D-4D53-AE2B-97C2390E1F2E}"/>
              </a:ext>
            </a:extLst>
          </p:cNvPr>
          <p:cNvPicPr>
            <a:picLocks noChangeAspect="1"/>
          </p:cNvPicPr>
          <p:nvPr/>
        </p:nvPicPr>
        <p:blipFill>
          <a:blip r:embed="rId3"/>
          <a:stretch>
            <a:fillRect/>
          </a:stretch>
        </p:blipFill>
        <p:spPr>
          <a:xfrm>
            <a:off x="5403850" y="1625601"/>
            <a:ext cx="7772400" cy="6618288"/>
          </a:xfrm>
          <a:prstGeom prst="rect">
            <a:avLst/>
          </a:prstGeom>
        </p:spPr>
      </p:pic>
    </p:spTree>
    <p:extLst>
      <p:ext uri="{BB962C8B-B14F-4D97-AF65-F5344CB8AC3E}">
        <p14:creationId xmlns:p14="http://schemas.microsoft.com/office/powerpoint/2010/main" val="32461396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sp>
        <p:nvSpPr>
          <p:cNvPr id="3" name="Subtitle 2"/>
          <p:cNvSpPr>
            <a:spLocks noGrp="1"/>
          </p:cNvSpPr>
          <p:nvPr>
            <p:ph type="subTitle" idx="1"/>
          </p:nvPr>
        </p:nvSpPr>
        <p:spPr>
          <a:xfrm>
            <a:off x="476518" y="1859995"/>
            <a:ext cx="11715481" cy="5099606"/>
          </a:xfrm>
        </p:spPr>
        <p:txBody>
          <a:bodyPr>
            <a:noAutofit/>
          </a:bodyPr>
          <a:lstStyle/>
          <a:p>
            <a:pPr algn="l"/>
            <a:r>
              <a:rPr lang="en-US" sz="2800" dirty="0">
                <a:solidFill>
                  <a:srgbClr val="FF0000"/>
                </a:solidFill>
              </a:rPr>
              <a:t>Don’t try to place all the information on the same page </a:t>
            </a:r>
            <a:r>
              <a:rPr lang="en-US" sz="2800" dirty="0"/>
              <a:t>-  precision and the right audience targeting. </a:t>
            </a:r>
          </a:p>
          <a:p>
            <a:pPr algn="l"/>
            <a:r>
              <a:rPr lang="en-US" sz="2800" dirty="0"/>
              <a:t>Never create one-size-fits-all dashboards and don’t cram all the information into the same page</a:t>
            </a:r>
          </a:p>
          <a:p>
            <a:pPr algn="l"/>
            <a:r>
              <a:rPr lang="en-US" sz="2800" b="0" i="0" dirty="0">
                <a:effectLst/>
              </a:rPr>
              <a:t>Think about your audience as a group of individuals who have different needs </a:t>
            </a:r>
          </a:p>
          <a:p>
            <a:pPr algn="l"/>
            <a:r>
              <a:rPr lang="en-US" sz="2800" dirty="0"/>
              <a:t>U</a:t>
            </a:r>
            <a:r>
              <a:rPr lang="en-US" sz="2800" b="0" i="0" dirty="0">
                <a:effectLst/>
              </a:rPr>
              <a:t>se tabs to split the information per theme or subject, making it easier for users to find information. </a:t>
            </a:r>
            <a:r>
              <a:rPr lang="en-US" sz="2800" dirty="0"/>
              <a:t>S</a:t>
            </a:r>
            <a:r>
              <a:rPr lang="en-US" sz="2800" b="0" i="0" dirty="0">
                <a:effectLst/>
              </a:rPr>
              <a:t>plit a marketing dashboard into sections referring to different parts of the website like product pages, blog, terms of use, etc.</a:t>
            </a:r>
            <a:endParaRPr lang="en-US" sz="2800" dirty="0"/>
          </a:p>
          <a:p>
            <a:pPr algn="l"/>
            <a:r>
              <a:rPr lang="en-US" sz="2800" b="0" i="0" dirty="0">
                <a:effectLst/>
              </a:rPr>
              <a:t>instead of using different tabs, filters, selectors, and drill-down lists and making the user endlessly click around, it’s better to simply create one dashboard for each job position</a:t>
            </a:r>
            <a:endParaRPr lang="en-US" sz="2800" dirty="0"/>
          </a:p>
        </p:txBody>
      </p:sp>
    </p:spTree>
    <p:extLst>
      <p:ext uri="{BB962C8B-B14F-4D97-AF65-F5344CB8AC3E}">
        <p14:creationId xmlns:p14="http://schemas.microsoft.com/office/powerpoint/2010/main" val="890410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175F3E4-E6F3-400B-89B9-533011DC9D89}"/>
              </a:ext>
            </a:extLst>
          </p:cNvPr>
          <p:cNvPicPr>
            <a:picLocks noChangeAspect="1"/>
          </p:cNvPicPr>
          <p:nvPr/>
        </p:nvPicPr>
        <p:blipFill>
          <a:blip r:embed="rId2"/>
          <a:stretch>
            <a:fillRect/>
          </a:stretch>
        </p:blipFill>
        <p:spPr>
          <a:xfrm>
            <a:off x="0" y="0"/>
            <a:ext cx="13176249" cy="8243887"/>
          </a:xfrm>
          <a:prstGeom prst="rect">
            <a:avLst/>
          </a:prstGeom>
        </p:spPr>
      </p:pic>
    </p:spTree>
    <p:extLst>
      <p:ext uri="{BB962C8B-B14F-4D97-AF65-F5344CB8AC3E}">
        <p14:creationId xmlns:p14="http://schemas.microsoft.com/office/powerpoint/2010/main" val="9613353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ACEB216-8BBE-4BAB-99A7-268D1FD41594}"/>
              </a:ext>
            </a:extLst>
          </p:cNvPr>
          <p:cNvPicPr>
            <a:picLocks noChangeAspect="1"/>
          </p:cNvPicPr>
          <p:nvPr/>
        </p:nvPicPr>
        <p:blipFill>
          <a:blip r:embed="rId2"/>
          <a:stretch>
            <a:fillRect/>
          </a:stretch>
        </p:blipFill>
        <p:spPr>
          <a:xfrm>
            <a:off x="-13038" y="0"/>
            <a:ext cx="13189288" cy="8243888"/>
          </a:xfrm>
          <a:prstGeom prst="rect">
            <a:avLst/>
          </a:prstGeom>
        </p:spPr>
      </p:pic>
    </p:spTree>
    <p:extLst>
      <p:ext uri="{BB962C8B-B14F-4D97-AF65-F5344CB8AC3E}">
        <p14:creationId xmlns:p14="http://schemas.microsoft.com/office/powerpoint/2010/main" val="3168282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3F97E8-1857-48B2-9056-6F96A19DF788}"/>
              </a:ext>
            </a:extLst>
          </p:cNvPr>
          <p:cNvPicPr>
            <a:picLocks noChangeAspect="1"/>
          </p:cNvPicPr>
          <p:nvPr/>
        </p:nvPicPr>
        <p:blipFill>
          <a:blip r:embed="rId2"/>
          <a:stretch>
            <a:fillRect/>
          </a:stretch>
        </p:blipFill>
        <p:spPr>
          <a:xfrm>
            <a:off x="0" y="0"/>
            <a:ext cx="13176250" cy="8243888"/>
          </a:xfrm>
          <a:prstGeom prst="rect">
            <a:avLst/>
          </a:prstGeom>
        </p:spPr>
      </p:pic>
    </p:spTree>
    <p:extLst>
      <p:ext uri="{BB962C8B-B14F-4D97-AF65-F5344CB8AC3E}">
        <p14:creationId xmlns:p14="http://schemas.microsoft.com/office/powerpoint/2010/main" val="38248528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sp>
        <p:nvSpPr>
          <p:cNvPr id="3" name="Subtitle 2"/>
          <p:cNvSpPr>
            <a:spLocks noGrp="1"/>
          </p:cNvSpPr>
          <p:nvPr>
            <p:ph type="subTitle" idx="1"/>
          </p:nvPr>
        </p:nvSpPr>
        <p:spPr>
          <a:xfrm>
            <a:off x="476518" y="1859995"/>
            <a:ext cx="11715481" cy="1188006"/>
          </a:xfrm>
        </p:spPr>
        <p:txBody>
          <a:bodyPr>
            <a:noAutofit/>
          </a:bodyPr>
          <a:lstStyle/>
          <a:p>
            <a:pPr algn="l"/>
            <a:r>
              <a:rPr lang="en-US" sz="2800" dirty="0">
                <a:solidFill>
                  <a:srgbClr val="FF0000"/>
                </a:solidFill>
              </a:rPr>
              <a:t>Choose Relevant KPIs </a:t>
            </a:r>
            <a:r>
              <a:rPr lang="en-US" sz="2800" dirty="0"/>
              <a:t>-  </a:t>
            </a:r>
            <a:r>
              <a:rPr lang="en-US" sz="2800" b="0" i="0" dirty="0">
                <a:solidFill>
                  <a:srgbClr val="555555"/>
                </a:solidFill>
                <a:effectLst/>
              </a:rPr>
              <a:t>KPIs will help to shape the direction of your dashboards as these metrics will display visual representations of relevant insights based on specific areas of the business.</a:t>
            </a:r>
            <a:endParaRPr lang="en-US" sz="2800" dirty="0"/>
          </a:p>
          <a:p>
            <a:pPr algn="l"/>
            <a:endParaRPr lang="en-US" sz="2800" dirty="0"/>
          </a:p>
        </p:txBody>
      </p:sp>
      <p:pic>
        <p:nvPicPr>
          <p:cNvPr id="4" name="Picture 3">
            <a:extLst>
              <a:ext uri="{FF2B5EF4-FFF2-40B4-BE49-F238E27FC236}">
                <a16:creationId xmlns:a16="http://schemas.microsoft.com/office/drawing/2014/main" id="{A7D312BE-53E3-42F9-AC6C-EEE3C7176EE8}"/>
              </a:ext>
            </a:extLst>
          </p:cNvPr>
          <p:cNvPicPr>
            <a:picLocks noChangeAspect="1"/>
          </p:cNvPicPr>
          <p:nvPr/>
        </p:nvPicPr>
        <p:blipFill>
          <a:blip r:embed="rId3"/>
          <a:stretch>
            <a:fillRect/>
          </a:stretch>
        </p:blipFill>
        <p:spPr>
          <a:xfrm>
            <a:off x="476519" y="3052898"/>
            <a:ext cx="9124681" cy="4972050"/>
          </a:xfrm>
          <a:prstGeom prst="rect">
            <a:avLst/>
          </a:prstGeom>
        </p:spPr>
      </p:pic>
      <p:sp>
        <p:nvSpPr>
          <p:cNvPr id="6" name="TextBox 5">
            <a:extLst>
              <a:ext uri="{FF2B5EF4-FFF2-40B4-BE49-F238E27FC236}">
                <a16:creationId xmlns:a16="http://schemas.microsoft.com/office/drawing/2014/main" id="{EC472F58-63E4-4E0D-A290-845B72D60CD1}"/>
              </a:ext>
            </a:extLst>
          </p:cNvPr>
          <p:cNvSpPr txBox="1"/>
          <p:nvPr/>
        </p:nvSpPr>
        <p:spPr>
          <a:xfrm>
            <a:off x="6307666" y="1456167"/>
            <a:ext cx="6587066" cy="403828"/>
          </a:xfrm>
          <a:prstGeom prst="rect">
            <a:avLst/>
          </a:prstGeom>
          <a:noFill/>
        </p:spPr>
        <p:txBody>
          <a:bodyPr wrap="square">
            <a:spAutoFit/>
          </a:bodyPr>
          <a:lstStyle/>
          <a:p>
            <a:r>
              <a:rPr lang="en-US" dirty="0"/>
              <a:t>https://www.datapine.com/kpi-examples-and-templates/</a:t>
            </a:r>
          </a:p>
        </p:txBody>
      </p:sp>
    </p:spTree>
    <p:extLst>
      <p:ext uri="{BB962C8B-B14F-4D97-AF65-F5344CB8AC3E}">
        <p14:creationId xmlns:p14="http://schemas.microsoft.com/office/powerpoint/2010/main" val="1513510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sp>
        <p:nvSpPr>
          <p:cNvPr id="3" name="Subtitle 2"/>
          <p:cNvSpPr>
            <a:spLocks noGrp="1"/>
          </p:cNvSpPr>
          <p:nvPr>
            <p:ph type="subTitle" idx="1"/>
          </p:nvPr>
        </p:nvSpPr>
        <p:spPr>
          <a:xfrm>
            <a:off x="476518" y="1859994"/>
            <a:ext cx="11715481" cy="5963205"/>
          </a:xfrm>
        </p:spPr>
        <p:txBody>
          <a:bodyPr>
            <a:noAutofit/>
          </a:bodyPr>
          <a:lstStyle/>
          <a:p>
            <a:pPr algn="l"/>
            <a:r>
              <a:rPr lang="en-US" sz="2800" dirty="0">
                <a:solidFill>
                  <a:srgbClr val="FF0000"/>
                </a:solidFill>
              </a:rPr>
              <a:t>Select the right type of dashboard </a:t>
            </a:r>
            <a:r>
              <a:rPr lang="en-US" sz="2800" dirty="0"/>
              <a:t>-  </a:t>
            </a:r>
            <a:r>
              <a:rPr lang="en-US" sz="2800" b="0" i="0" dirty="0">
                <a:effectLst/>
              </a:rPr>
              <a:t>build responsive dashboards that will fit all types of screens, whether it’s a smartphone, a PC, or a tablet, </a:t>
            </a:r>
            <a:endParaRPr lang="en-US" sz="2800" dirty="0"/>
          </a:p>
          <a:p>
            <a:pPr algn="l"/>
            <a:endParaRPr lang="en-US" sz="2800" dirty="0"/>
          </a:p>
          <a:p>
            <a:pPr algn="l"/>
            <a:r>
              <a:rPr lang="en-US" sz="2800" b="1" i="0" dirty="0">
                <a:effectLst/>
              </a:rPr>
              <a:t>Strategic: </a:t>
            </a:r>
            <a:r>
              <a:rPr lang="en-US" sz="2800" b="0" i="0" dirty="0">
                <a:effectLst/>
              </a:rPr>
              <a:t>A dashboard focused on monitoring long-term company strategies by analyzing and benchmarking a wide range of critical trend-based information.</a:t>
            </a:r>
          </a:p>
          <a:p>
            <a:pPr algn="l"/>
            <a:r>
              <a:rPr lang="en-US" sz="2800" b="1" i="0" dirty="0">
                <a:effectLst/>
              </a:rPr>
              <a:t>Operational: </a:t>
            </a:r>
            <a:r>
              <a:rPr lang="en-US" sz="2800" b="0" i="0" dirty="0">
                <a:effectLst/>
              </a:rPr>
              <a:t>A business intelligence tool that exists to monitor, measure, and manage processes or operations with a shorter or more immediate time scale.</a:t>
            </a:r>
          </a:p>
          <a:p>
            <a:pPr algn="l"/>
            <a:r>
              <a:rPr lang="en-US" sz="2800" b="1" i="0" dirty="0">
                <a:effectLst/>
              </a:rPr>
              <a:t>Analytical:</a:t>
            </a:r>
            <a:r>
              <a:rPr lang="en-US" sz="2800" b="0" i="0" dirty="0">
                <a:effectLst/>
              </a:rPr>
              <a:t> These dashboards contain large streams of comprehensive data that allow analysts to drill down and extract insights to help the company to progress at an executive level.</a:t>
            </a:r>
          </a:p>
          <a:p>
            <a:pPr algn="l"/>
            <a:r>
              <a:rPr lang="en-US" sz="2800" b="1" i="0" dirty="0">
                <a:effectLst/>
              </a:rPr>
              <a:t>Tactical: </a:t>
            </a:r>
            <a:r>
              <a:rPr lang="en-US" sz="2800" b="0" i="0" dirty="0">
                <a:effectLst/>
              </a:rPr>
              <a:t>These information-rich dashboards are best suited to mid-management and help in formulating growth strategies based on trends, strengths, and weaknesses across departments</a:t>
            </a:r>
          </a:p>
          <a:p>
            <a:pPr algn="l"/>
            <a:endParaRPr lang="en-US" sz="2800" dirty="0"/>
          </a:p>
        </p:txBody>
      </p:sp>
    </p:spTree>
    <p:extLst>
      <p:ext uri="{BB962C8B-B14F-4D97-AF65-F5344CB8AC3E}">
        <p14:creationId xmlns:p14="http://schemas.microsoft.com/office/powerpoint/2010/main" val="90133613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92</TotalTime>
  <Words>1382</Words>
  <Application>Microsoft Office PowerPoint</Application>
  <PresentationFormat>Custom</PresentationFormat>
  <Paragraphs>81</Paragraphs>
  <Slides>31</Slides>
  <Notes>13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31</vt:i4>
      </vt:variant>
    </vt:vector>
  </HeadingPairs>
  <TitlesOfParts>
    <vt:vector size="35" baseType="lpstr">
      <vt:lpstr>Arial</vt:lpstr>
      <vt:lpstr>Calibri</vt:lpstr>
      <vt:lpstr>Calibri Light</vt:lpstr>
      <vt:lpstr>Office Theme</vt:lpstr>
      <vt:lpstr>Guidelines</vt:lpstr>
      <vt:lpstr>Guidelines</vt:lpstr>
      <vt:lpstr>Guidelines</vt:lpstr>
      <vt:lpstr>Guidelines</vt:lpstr>
      <vt:lpstr>PowerPoint Presentation</vt:lpstr>
      <vt:lpstr>PowerPoint Presentation</vt:lpstr>
      <vt:lpstr>PowerPoint Presentation</vt:lpstr>
      <vt:lpstr>Guidelines</vt:lpstr>
      <vt:lpstr>Guidelines</vt:lpstr>
      <vt:lpstr>PowerPoint Presentation</vt:lpstr>
      <vt:lpstr>PowerPoint Presentation</vt:lpstr>
      <vt:lpstr>PowerPoint Presentation</vt:lpstr>
      <vt:lpstr>PowerPoint Presentation</vt:lpstr>
      <vt:lpstr>PowerPoint Presentation</vt:lpstr>
      <vt:lpstr>Guidelines</vt:lpstr>
      <vt:lpstr>PowerPoint Presentation</vt:lpstr>
      <vt:lpstr>Guidelines</vt:lpstr>
      <vt:lpstr>PowerPoint Presentation</vt:lpstr>
      <vt:lpstr>Guidelines</vt:lpstr>
      <vt:lpstr>PowerPoint Presentation</vt:lpstr>
      <vt:lpstr>Guidelines</vt:lpstr>
      <vt:lpstr>Guidelines</vt:lpstr>
      <vt:lpstr>PowerPoint Presentation</vt:lpstr>
      <vt:lpstr>PowerPoint Presentation</vt:lpstr>
      <vt:lpstr>Guidelines</vt:lpstr>
      <vt:lpstr>PowerPoint Presentation</vt:lpstr>
      <vt:lpstr>PowerPoint Presentation</vt:lpstr>
      <vt:lpstr>PowerPoint Presentation</vt:lpstr>
      <vt:lpstr>PowerPoint Presentation</vt:lpstr>
      <vt:lpstr>PowerPoint Presentation</vt:lpstr>
      <vt:lpstr>Guidelines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Placement of Title</dc:title>
  <dc:creator>Microsoft Office User</dc:creator>
  <cp:lastModifiedBy>Dr. Tariq Mahmood / Associate Professor and Program Coordinator MS (CS) and MS (DS) Programs</cp:lastModifiedBy>
  <cp:revision>29</cp:revision>
  <dcterms:created xsi:type="dcterms:W3CDTF">2018-07-24T09:57:59Z</dcterms:created>
  <dcterms:modified xsi:type="dcterms:W3CDTF">2021-03-30T03:33:22Z</dcterms:modified>
</cp:coreProperties>
</file>